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8" r:id="rId3"/>
    <p:sldId id="257" r:id="rId4"/>
    <p:sldId id="259" r:id="rId5"/>
    <p:sldId id="260" r:id="rId6"/>
    <p:sldId id="262" r:id="rId7"/>
    <p:sldId id="263" r:id="rId8"/>
    <p:sldId id="261"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120" d="100"/>
          <a:sy n="120" d="100"/>
        </p:scale>
        <p:origin x="-21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DBB1DB-A06B-43E8-B863-9EF5FF1AF3B1}" type="datetimeFigureOut">
              <a:rPr lang="en-US" smtClean="0"/>
              <a:t>2/7/2011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70BE70-06F6-4489-A2FC-7C81959929B1}" type="slidenum">
              <a:rPr lang="en-US" smtClean="0"/>
              <a:t>‹#›</a:t>
            </a:fld>
            <a:endParaRPr lang="en-US"/>
          </a:p>
        </p:txBody>
      </p:sp>
    </p:spTree>
    <p:extLst>
      <p:ext uri="{BB962C8B-B14F-4D97-AF65-F5344CB8AC3E}">
        <p14:creationId xmlns:p14="http://schemas.microsoft.com/office/powerpoint/2010/main" val="4096567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70BE70-06F6-4489-A2FC-7C81959929B1}" type="slidenum">
              <a:rPr lang="en-US" smtClean="0"/>
              <a:t>1</a:t>
            </a:fld>
            <a:endParaRPr lang="en-US"/>
          </a:p>
        </p:txBody>
      </p:sp>
    </p:spTree>
    <p:extLst>
      <p:ext uri="{BB962C8B-B14F-4D97-AF65-F5344CB8AC3E}">
        <p14:creationId xmlns:p14="http://schemas.microsoft.com/office/powerpoint/2010/main" val="2402524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70BE70-06F6-4489-A2FC-7C81959929B1}" type="slidenum">
              <a:rPr lang="en-US" smtClean="0"/>
              <a:t>10</a:t>
            </a:fld>
            <a:endParaRPr lang="en-US"/>
          </a:p>
        </p:txBody>
      </p:sp>
    </p:spTree>
    <p:extLst>
      <p:ext uri="{BB962C8B-B14F-4D97-AF65-F5344CB8AC3E}">
        <p14:creationId xmlns:p14="http://schemas.microsoft.com/office/powerpoint/2010/main" val="3819880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70BE70-06F6-4489-A2FC-7C81959929B1}" type="slidenum">
              <a:rPr lang="en-US" smtClean="0"/>
              <a:t>11</a:t>
            </a:fld>
            <a:endParaRPr lang="en-US"/>
          </a:p>
        </p:txBody>
      </p:sp>
    </p:spTree>
    <p:extLst>
      <p:ext uri="{BB962C8B-B14F-4D97-AF65-F5344CB8AC3E}">
        <p14:creationId xmlns:p14="http://schemas.microsoft.com/office/powerpoint/2010/main" val="49233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70BE70-06F6-4489-A2FC-7C81959929B1}" type="slidenum">
              <a:rPr lang="en-US" smtClean="0"/>
              <a:t>12</a:t>
            </a:fld>
            <a:endParaRPr lang="en-US"/>
          </a:p>
        </p:txBody>
      </p:sp>
    </p:spTree>
    <p:extLst>
      <p:ext uri="{BB962C8B-B14F-4D97-AF65-F5344CB8AC3E}">
        <p14:creationId xmlns:p14="http://schemas.microsoft.com/office/powerpoint/2010/main" val="2425090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70BE70-06F6-4489-A2FC-7C81959929B1}" type="slidenum">
              <a:rPr lang="en-US" smtClean="0"/>
              <a:t>13</a:t>
            </a:fld>
            <a:endParaRPr lang="en-US"/>
          </a:p>
        </p:txBody>
      </p:sp>
    </p:spTree>
    <p:extLst>
      <p:ext uri="{BB962C8B-B14F-4D97-AF65-F5344CB8AC3E}">
        <p14:creationId xmlns:p14="http://schemas.microsoft.com/office/powerpoint/2010/main" val="406951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70BE70-06F6-4489-A2FC-7C81959929B1}" type="slidenum">
              <a:rPr lang="en-US" smtClean="0"/>
              <a:t>14</a:t>
            </a:fld>
            <a:endParaRPr lang="en-US"/>
          </a:p>
        </p:txBody>
      </p:sp>
    </p:spTree>
    <p:extLst>
      <p:ext uri="{BB962C8B-B14F-4D97-AF65-F5344CB8AC3E}">
        <p14:creationId xmlns:p14="http://schemas.microsoft.com/office/powerpoint/2010/main" val="1657474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70BE70-06F6-4489-A2FC-7C81959929B1}" type="slidenum">
              <a:rPr lang="en-US" smtClean="0"/>
              <a:t>15</a:t>
            </a:fld>
            <a:endParaRPr lang="en-US"/>
          </a:p>
        </p:txBody>
      </p:sp>
    </p:spTree>
    <p:extLst>
      <p:ext uri="{BB962C8B-B14F-4D97-AF65-F5344CB8AC3E}">
        <p14:creationId xmlns:p14="http://schemas.microsoft.com/office/powerpoint/2010/main" val="1552277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70BE70-06F6-4489-A2FC-7C81959929B1}" type="slidenum">
              <a:rPr lang="en-US" smtClean="0"/>
              <a:t>16</a:t>
            </a:fld>
            <a:endParaRPr lang="en-US"/>
          </a:p>
        </p:txBody>
      </p:sp>
    </p:spTree>
    <p:extLst>
      <p:ext uri="{BB962C8B-B14F-4D97-AF65-F5344CB8AC3E}">
        <p14:creationId xmlns:p14="http://schemas.microsoft.com/office/powerpoint/2010/main" val="2756124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70BE70-06F6-4489-A2FC-7C81959929B1}" type="slidenum">
              <a:rPr lang="en-US" smtClean="0"/>
              <a:t>17</a:t>
            </a:fld>
            <a:endParaRPr lang="en-US"/>
          </a:p>
        </p:txBody>
      </p:sp>
    </p:spTree>
    <p:extLst>
      <p:ext uri="{BB962C8B-B14F-4D97-AF65-F5344CB8AC3E}">
        <p14:creationId xmlns:p14="http://schemas.microsoft.com/office/powerpoint/2010/main" val="4030833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70BE70-06F6-4489-A2FC-7C81959929B1}" type="slidenum">
              <a:rPr lang="en-US" smtClean="0"/>
              <a:t>18</a:t>
            </a:fld>
            <a:endParaRPr lang="en-US"/>
          </a:p>
        </p:txBody>
      </p:sp>
    </p:spTree>
    <p:extLst>
      <p:ext uri="{BB962C8B-B14F-4D97-AF65-F5344CB8AC3E}">
        <p14:creationId xmlns:p14="http://schemas.microsoft.com/office/powerpoint/2010/main" val="398592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70BE70-06F6-4489-A2FC-7C81959929B1}" type="slidenum">
              <a:rPr lang="en-US" smtClean="0"/>
              <a:t>19</a:t>
            </a:fld>
            <a:endParaRPr lang="en-US"/>
          </a:p>
        </p:txBody>
      </p:sp>
    </p:spTree>
    <p:extLst>
      <p:ext uri="{BB962C8B-B14F-4D97-AF65-F5344CB8AC3E}">
        <p14:creationId xmlns:p14="http://schemas.microsoft.com/office/powerpoint/2010/main" val="2564265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70BE70-06F6-4489-A2FC-7C81959929B1}" type="slidenum">
              <a:rPr lang="en-US" smtClean="0"/>
              <a:t>2</a:t>
            </a:fld>
            <a:endParaRPr lang="en-US"/>
          </a:p>
        </p:txBody>
      </p:sp>
    </p:spTree>
    <p:extLst>
      <p:ext uri="{BB962C8B-B14F-4D97-AF65-F5344CB8AC3E}">
        <p14:creationId xmlns:p14="http://schemas.microsoft.com/office/powerpoint/2010/main" val="1931174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70BE70-06F6-4489-A2FC-7C81959929B1}" type="slidenum">
              <a:rPr lang="en-US" smtClean="0"/>
              <a:t>20</a:t>
            </a:fld>
            <a:endParaRPr lang="en-US"/>
          </a:p>
        </p:txBody>
      </p:sp>
    </p:spTree>
    <p:extLst>
      <p:ext uri="{BB962C8B-B14F-4D97-AF65-F5344CB8AC3E}">
        <p14:creationId xmlns:p14="http://schemas.microsoft.com/office/powerpoint/2010/main" val="2626386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70BE70-06F6-4489-A2FC-7C81959929B1}" type="slidenum">
              <a:rPr lang="en-US" smtClean="0"/>
              <a:t>21</a:t>
            </a:fld>
            <a:endParaRPr lang="en-US"/>
          </a:p>
        </p:txBody>
      </p:sp>
    </p:spTree>
    <p:extLst>
      <p:ext uri="{BB962C8B-B14F-4D97-AF65-F5344CB8AC3E}">
        <p14:creationId xmlns:p14="http://schemas.microsoft.com/office/powerpoint/2010/main" val="3805598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70BE70-06F6-4489-A2FC-7C81959929B1}" type="slidenum">
              <a:rPr lang="en-US" smtClean="0"/>
              <a:t>22</a:t>
            </a:fld>
            <a:endParaRPr lang="en-US"/>
          </a:p>
        </p:txBody>
      </p:sp>
    </p:spTree>
    <p:extLst>
      <p:ext uri="{BB962C8B-B14F-4D97-AF65-F5344CB8AC3E}">
        <p14:creationId xmlns:p14="http://schemas.microsoft.com/office/powerpoint/2010/main" val="403230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70BE70-06F6-4489-A2FC-7C81959929B1}" type="slidenum">
              <a:rPr lang="en-US" smtClean="0"/>
              <a:t>23</a:t>
            </a:fld>
            <a:endParaRPr lang="en-US"/>
          </a:p>
        </p:txBody>
      </p:sp>
    </p:spTree>
    <p:extLst>
      <p:ext uri="{BB962C8B-B14F-4D97-AF65-F5344CB8AC3E}">
        <p14:creationId xmlns:p14="http://schemas.microsoft.com/office/powerpoint/2010/main" val="3853009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70BE70-06F6-4489-A2FC-7C81959929B1}" type="slidenum">
              <a:rPr lang="en-US" smtClean="0"/>
              <a:t>24</a:t>
            </a:fld>
            <a:endParaRPr lang="en-US"/>
          </a:p>
        </p:txBody>
      </p:sp>
    </p:spTree>
    <p:extLst>
      <p:ext uri="{BB962C8B-B14F-4D97-AF65-F5344CB8AC3E}">
        <p14:creationId xmlns:p14="http://schemas.microsoft.com/office/powerpoint/2010/main" val="3307031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70BE70-06F6-4489-A2FC-7C81959929B1}" type="slidenum">
              <a:rPr lang="en-US" smtClean="0"/>
              <a:t>25</a:t>
            </a:fld>
            <a:endParaRPr lang="en-US"/>
          </a:p>
        </p:txBody>
      </p:sp>
    </p:spTree>
    <p:extLst>
      <p:ext uri="{BB962C8B-B14F-4D97-AF65-F5344CB8AC3E}">
        <p14:creationId xmlns:p14="http://schemas.microsoft.com/office/powerpoint/2010/main" val="26404219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70BE70-06F6-4489-A2FC-7C81959929B1}" type="slidenum">
              <a:rPr lang="en-US" smtClean="0"/>
              <a:t>26</a:t>
            </a:fld>
            <a:endParaRPr lang="en-US"/>
          </a:p>
        </p:txBody>
      </p:sp>
    </p:spTree>
    <p:extLst>
      <p:ext uri="{BB962C8B-B14F-4D97-AF65-F5344CB8AC3E}">
        <p14:creationId xmlns:p14="http://schemas.microsoft.com/office/powerpoint/2010/main" val="7397620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70BE70-06F6-4489-A2FC-7C81959929B1}" type="slidenum">
              <a:rPr lang="en-US" smtClean="0"/>
              <a:t>27</a:t>
            </a:fld>
            <a:endParaRPr lang="en-US"/>
          </a:p>
        </p:txBody>
      </p:sp>
    </p:spTree>
    <p:extLst>
      <p:ext uri="{BB962C8B-B14F-4D97-AF65-F5344CB8AC3E}">
        <p14:creationId xmlns:p14="http://schemas.microsoft.com/office/powerpoint/2010/main" val="197838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70BE70-06F6-4489-A2FC-7C81959929B1}" type="slidenum">
              <a:rPr lang="en-US" smtClean="0"/>
              <a:t>3</a:t>
            </a:fld>
            <a:endParaRPr lang="en-US"/>
          </a:p>
        </p:txBody>
      </p:sp>
    </p:spTree>
    <p:extLst>
      <p:ext uri="{BB962C8B-B14F-4D97-AF65-F5344CB8AC3E}">
        <p14:creationId xmlns:p14="http://schemas.microsoft.com/office/powerpoint/2010/main" val="1762456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70BE70-06F6-4489-A2FC-7C81959929B1}" type="slidenum">
              <a:rPr lang="en-US" smtClean="0"/>
              <a:t>4</a:t>
            </a:fld>
            <a:endParaRPr lang="en-US"/>
          </a:p>
        </p:txBody>
      </p:sp>
    </p:spTree>
    <p:extLst>
      <p:ext uri="{BB962C8B-B14F-4D97-AF65-F5344CB8AC3E}">
        <p14:creationId xmlns:p14="http://schemas.microsoft.com/office/powerpoint/2010/main" val="156680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70BE70-06F6-4489-A2FC-7C81959929B1}" type="slidenum">
              <a:rPr lang="en-US" smtClean="0"/>
              <a:t>5</a:t>
            </a:fld>
            <a:endParaRPr lang="en-US"/>
          </a:p>
        </p:txBody>
      </p:sp>
    </p:spTree>
    <p:extLst>
      <p:ext uri="{BB962C8B-B14F-4D97-AF65-F5344CB8AC3E}">
        <p14:creationId xmlns:p14="http://schemas.microsoft.com/office/powerpoint/2010/main" val="1227094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70BE70-06F6-4489-A2FC-7C81959929B1}" type="slidenum">
              <a:rPr lang="en-US" smtClean="0"/>
              <a:t>6</a:t>
            </a:fld>
            <a:endParaRPr lang="en-US"/>
          </a:p>
        </p:txBody>
      </p:sp>
    </p:spTree>
    <p:extLst>
      <p:ext uri="{BB962C8B-B14F-4D97-AF65-F5344CB8AC3E}">
        <p14:creationId xmlns:p14="http://schemas.microsoft.com/office/powerpoint/2010/main" val="1039010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70BE70-06F6-4489-A2FC-7C81959929B1}" type="slidenum">
              <a:rPr lang="en-US" smtClean="0"/>
              <a:t>7</a:t>
            </a:fld>
            <a:endParaRPr lang="en-US"/>
          </a:p>
        </p:txBody>
      </p:sp>
    </p:spTree>
    <p:extLst>
      <p:ext uri="{BB962C8B-B14F-4D97-AF65-F5344CB8AC3E}">
        <p14:creationId xmlns:p14="http://schemas.microsoft.com/office/powerpoint/2010/main" val="3057039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70BE70-06F6-4489-A2FC-7C81959929B1}" type="slidenum">
              <a:rPr lang="en-US" smtClean="0"/>
              <a:t>8</a:t>
            </a:fld>
            <a:endParaRPr lang="en-US"/>
          </a:p>
        </p:txBody>
      </p:sp>
    </p:spTree>
    <p:extLst>
      <p:ext uri="{BB962C8B-B14F-4D97-AF65-F5344CB8AC3E}">
        <p14:creationId xmlns:p14="http://schemas.microsoft.com/office/powerpoint/2010/main" val="2960199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70BE70-06F6-4489-A2FC-7C81959929B1}" type="slidenum">
              <a:rPr lang="en-US" smtClean="0"/>
              <a:t>9</a:t>
            </a:fld>
            <a:endParaRPr lang="en-US"/>
          </a:p>
        </p:txBody>
      </p:sp>
    </p:spTree>
    <p:extLst>
      <p:ext uri="{BB962C8B-B14F-4D97-AF65-F5344CB8AC3E}">
        <p14:creationId xmlns:p14="http://schemas.microsoft.com/office/powerpoint/2010/main" val="2304644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622B0B-7B14-4C0C-8E59-5A1556C560BE}" type="datetimeFigureOut">
              <a:rPr lang="en-US" smtClean="0"/>
              <a:t>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12984-8452-4E53-BA80-96699C4AC405}" type="slidenum">
              <a:rPr lang="en-US" smtClean="0"/>
              <a:t>‹#›</a:t>
            </a:fld>
            <a:endParaRPr lang="en-US"/>
          </a:p>
        </p:txBody>
      </p:sp>
    </p:spTree>
    <p:extLst>
      <p:ext uri="{BB962C8B-B14F-4D97-AF65-F5344CB8AC3E}">
        <p14:creationId xmlns:p14="http://schemas.microsoft.com/office/powerpoint/2010/main" val="116279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22B0B-7B14-4C0C-8E59-5A1556C560BE}" type="datetimeFigureOut">
              <a:rPr lang="en-US" smtClean="0"/>
              <a:t>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12984-8452-4E53-BA80-96699C4AC405}" type="slidenum">
              <a:rPr lang="en-US" smtClean="0"/>
              <a:t>‹#›</a:t>
            </a:fld>
            <a:endParaRPr lang="en-US"/>
          </a:p>
        </p:txBody>
      </p:sp>
    </p:spTree>
    <p:extLst>
      <p:ext uri="{BB962C8B-B14F-4D97-AF65-F5344CB8AC3E}">
        <p14:creationId xmlns:p14="http://schemas.microsoft.com/office/powerpoint/2010/main" val="645097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22B0B-7B14-4C0C-8E59-5A1556C560BE}" type="datetimeFigureOut">
              <a:rPr lang="en-US" smtClean="0"/>
              <a:t>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12984-8452-4E53-BA80-96699C4AC405}" type="slidenum">
              <a:rPr lang="en-US" smtClean="0"/>
              <a:t>‹#›</a:t>
            </a:fld>
            <a:endParaRPr lang="en-US"/>
          </a:p>
        </p:txBody>
      </p:sp>
    </p:spTree>
    <p:extLst>
      <p:ext uri="{BB962C8B-B14F-4D97-AF65-F5344CB8AC3E}">
        <p14:creationId xmlns:p14="http://schemas.microsoft.com/office/powerpoint/2010/main" val="3732468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22B0B-7B14-4C0C-8E59-5A1556C560BE}" type="datetimeFigureOut">
              <a:rPr lang="en-US" smtClean="0"/>
              <a:t>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12984-8452-4E53-BA80-96699C4AC405}" type="slidenum">
              <a:rPr lang="en-US" smtClean="0"/>
              <a:t>‹#›</a:t>
            </a:fld>
            <a:endParaRPr lang="en-US"/>
          </a:p>
        </p:txBody>
      </p:sp>
    </p:spTree>
    <p:extLst>
      <p:ext uri="{BB962C8B-B14F-4D97-AF65-F5344CB8AC3E}">
        <p14:creationId xmlns:p14="http://schemas.microsoft.com/office/powerpoint/2010/main" val="148577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622B0B-7B14-4C0C-8E59-5A1556C560BE}" type="datetimeFigureOut">
              <a:rPr lang="en-US" smtClean="0"/>
              <a:t>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12984-8452-4E53-BA80-96699C4AC405}" type="slidenum">
              <a:rPr lang="en-US" smtClean="0"/>
              <a:t>‹#›</a:t>
            </a:fld>
            <a:endParaRPr lang="en-US"/>
          </a:p>
        </p:txBody>
      </p:sp>
    </p:spTree>
    <p:extLst>
      <p:ext uri="{BB962C8B-B14F-4D97-AF65-F5344CB8AC3E}">
        <p14:creationId xmlns:p14="http://schemas.microsoft.com/office/powerpoint/2010/main" val="2296197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622B0B-7B14-4C0C-8E59-5A1556C560BE}" type="datetimeFigureOut">
              <a:rPr lang="en-US" smtClean="0"/>
              <a:t>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12984-8452-4E53-BA80-96699C4AC405}" type="slidenum">
              <a:rPr lang="en-US" smtClean="0"/>
              <a:t>‹#›</a:t>
            </a:fld>
            <a:endParaRPr lang="en-US"/>
          </a:p>
        </p:txBody>
      </p:sp>
    </p:spTree>
    <p:extLst>
      <p:ext uri="{BB962C8B-B14F-4D97-AF65-F5344CB8AC3E}">
        <p14:creationId xmlns:p14="http://schemas.microsoft.com/office/powerpoint/2010/main" val="2342035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622B0B-7B14-4C0C-8E59-5A1556C560BE}" type="datetimeFigureOut">
              <a:rPr lang="en-US" smtClean="0"/>
              <a:t>2/7/2011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12984-8452-4E53-BA80-96699C4AC405}" type="slidenum">
              <a:rPr lang="en-US" smtClean="0"/>
              <a:t>‹#›</a:t>
            </a:fld>
            <a:endParaRPr lang="en-US"/>
          </a:p>
        </p:txBody>
      </p:sp>
    </p:spTree>
    <p:extLst>
      <p:ext uri="{BB962C8B-B14F-4D97-AF65-F5344CB8AC3E}">
        <p14:creationId xmlns:p14="http://schemas.microsoft.com/office/powerpoint/2010/main" val="3055069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622B0B-7B14-4C0C-8E59-5A1556C560BE}" type="datetimeFigureOut">
              <a:rPr lang="en-US" smtClean="0"/>
              <a:t>2/7/2011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12984-8452-4E53-BA80-96699C4AC405}" type="slidenum">
              <a:rPr lang="en-US" smtClean="0"/>
              <a:t>‹#›</a:t>
            </a:fld>
            <a:endParaRPr lang="en-US"/>
          </a:p>
        </p:txBody>
      </p:sp>
    </p:spTree>
    <p:extLst>
      <p:ext uri="{BB962C8B-B14F-4D97-AF65-F5344CB8AC3E}">
        <p14:creationId xmlns:p14="http://schemas.microsoft.com/office/powerpoint/2010/main" val="2324284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622B0B-7B14-4C0C-8E59-5A1556C560BE}" type="datetimeFigureOut">
              <a:rPr lang="en-US" smtClean="0"/>
              <a:t>2/7/2011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12984-8452-4E53-BA80-96699C4AC405}" type="slidenum">
              <a:rPr lang="en-US" smtClean="0"/>
              <a:t>‹#›</a:t>
            </a:fld>
            <a:endParaRPr lang="en-US"/>
          </a:p>
        </p:txBody>
      </p:sp>
    </p:spTree>
    <p:extLst>
      <p:ext uri="{BB962C8B-B14F-4D97-AF65-F5344CB8AC3E}">
        <p14:creationId xmlns:p14="http://schemas.microsoft.com/office/powerpoint/2010/main" val="1220863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622B0B-7B14-4C0C-8E59-5A1556C560BE}" type="datetimeFigureOut">
              <a:rPr lang="en-US" smtClean="0"/>
              <a:t>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12984-8452-4E53-BA80-96699C4AC405}" type="slidenum">
              <a:rPr lang="en-US" smtClean="0"/>
              <a:t>‹#›</a:t>
            </a:fld>
            <a:endParaRPr lang="en-US"/>
          </a:p>
        </p:txBody>
      </p:sp>
    </p:spTree>
    <p:extLst>
      <p:ext uri="{BB962C8B-B14F-4D97-AF65-F5344CB8AC3E}">
        <p14:creationId xmlns:p14="http://schemas.microsoft.com/office/powerpoint/2010/main" val="4053323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622B0B-7B14-4C0C-8E59-5A1556C560BE}" type="datetimeFigureOut">
              <a:rPr lang="en-US" smtClean="0"/>
              <a:t>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12984-8452-4E53-BA80-96699C4AC405}" type="slidenum">
              <a:rPr lang="en-US" smtClean="0"/>
              <a:t>‹#›</a:t>
            </a:fld>
            <a:endParaRPr lang="en-US"/>
          </a:p>
        </p:txBody>
      </p:sp>
    </p:spTree>
    <p:extLst>
      <p:ext uri="{BB962C8B-B14F-4D97-AF65-F5344CB8AC3E}">
        <p14:creationId xmlns:p14="http://schemas.microsoft.com/office/powerpoint/2010/main" val="2374288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622B0B-7B14-4C0C-8E59-5A1556C560BE}" type="datetimeFigureOut">
              <a:rPr lang="en-US" smtClean="0"/>
              <a:t>2/7/2011</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12984-8452-4E53-BA80-96699C4AC405}" type="slidenum">
              <a:rPr lang="en-US" smtClean="0"/>
              <a:t>‹#›</a:t>
            </a:fld>
            <a:endParaRPr lang="en-US"/>
          </a:p>
        </p:txBody>
      </p:sp>
    </p:spTree>
    <p:extLst>
      <p:ext uri="{BB962C8B-B14F-4D97-AF65-F5344CB8AC3E}">
        <p14:creationId xmlns:p14="http://schemas.microsoft.com/office/powerpoint/2010/main" val="457828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7.emf"/><Relationship Id="rId4" Type="http://schemas.openxmlformats.org/officeDocument/2006/relationships/oleObject" Target="../embeddings/oleObject7.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8.emf"/><Relationship Id="rId4" Type="http://schemas.openxmlformats.org/officeDocument/2006/relationships/oleObject" Target="../embeddings/oleObject8.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188640"/>
            <a:ext cx="9144000" cy="3252172"/>
          </a:xfrm>
          <a:prstGeom prst="rect">
            <a:avLst/>
          </a:prstGeom>
          <a:noFill/>
          <a:ln>
            <a:miter lim="800000"/>
            <a:headEnd/>
            <a:tailEnd/>
          </a:ln>
        </p:spPr>
        <p:txBody>
          <a:bodyPr vert="horz" wrap="square" lIns="91440" tIns="45720" rIns="91440" bIns="45720" numCol="1" rtlCol="0" anchor="t" anchorCtr="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1400"/>
              </a:spcBef>
            </a:pPr>
            <a:r>
              <a:rPr lang="en-US" sz="2000" b="1" i="1" dirty="0" smtClean="0">
                <a:solidFill>
                  <a:srgbClr val="003399"/>
                </a:solidFill>
                <a:latin typeface="Bookman Old Style" pitchFamily="18" charset="0"/>
              </a:rPr>
              <a:t>E-Discovery and ADR – Yes It Matters</a:t>
            </a:r>
            <a:br>
              <a:rPr lang="en-US" sz="2000" b="1" i="1" dirty="0" smtClean="0">
                <a:solidFill>
                  <a:srgbClr val="003399"/>
                </a:solidFill>
                <a:latin typeface="Bookman Old Style" pitchFamily="18" charset="0"/>
              </a:rPr>
            </a:br>
            <a:r>
              <a:rPr lang="en-US" sz="2000" b="1" i="1" dirty="0" smtClean="0">
                <a:solidFill>
                  <a:srgbClr val="003399"/>
                </a:solidFill>
                <a:latin typeface="Bookman Old Style" pitchFamily="18" charset="0"/>
              </a:rPr>
              <a:t/>
            </a:r>
            <a:br>
              <a:rPr lang="en-US" sz="2000" b="1" i="1" dirty="0" smtClean="0">
                <a:solidFill>
                  <a:srgbClr val="003399"/>
                </a:solidFill>
                <a:latin typeface="Bookman Old Style" pitchFamily="18" charset="0"/>
              </a:rPr>
            </a:br>
            <a:r>
              <a:rPr lang="en-US" sz="2800" b="1" i="1" dirty="0" smtClean="0">
                <a:solidFill>
                  <a:srgbClr val="FF0000"/>
                </a:solidFill>
                <a:latin typeface="Bookman Old Style" pitchFamily="18" charset="0"/>
              </a:rPr>
              <a:t>E-Discovery and Arbitration – </a:t>
            </a:r>
            <a:br>
              <a:rPr lang="en-US" sz="2800" b="1" i="1" dirty="0" smtClean="0">
                <a:solidFill>
                  <a:srgbClr val="FF0000"/>
                </a:solidFill>
                <a:latin typeface="Bookman Old Style" pitchFamily="18" charset="0"/>
              </a:rPr>
            </a:br>
            <a:r>
              <a:rPr lang="en-US" sz="2800" b="1" i="1" dirty="0" smtClean="0">
                <a:solidFill>
                  <a:srgbClr val="FF0000"/>
                </a:solidFill>
                <a:latin typeface="Bookman Old Style" pitchFamily="18" charset="0"/>
              </a:rPr>
              <a:t>Controlling the Monster</a:t>
            </a:r>
            <a:endParaRPr lang="en-US" sz="1600" b="1" i="1" dirty="0" smtClean="0">
              <a:solidFill>
                <a:srgbClr val="FF0000"/>
              </a:solidFill>
              <a:latin typeface="Bookman Old Style" pitchFamily="18" charset="0"/>
            </a:endParaRPr>
          </a:p>
          <a:p>
            <a:pPr>
              <a:spcBef>
                <a:spcPts val="1400"/>
              </a:spcBef>
            </a:pPr>
            <a:r>
              <a:rPr lang="en-US" sz="1400" dirty="0" smtClean="0">
                <a:latin typeface="Bookman Old Style" pitchFamily="18" charset="0"/>
              </a:rPr>
              <a:t>Sponsored by:</a:t>
            </a:r>
            <a:br>
              <a:rPr lang="en-US" sz="1400" dirty="0" smtClean="0">
                <a:latin typeface="Bookman Old Style" pitchFamily="18" charset="0"/>
              </a:rPr>
            </a:br>
            <a:r>
              <a:rPr lang="en-US" sz="1400" dirty="0" smtClean="0">
                <a:latin typeface="Bookman Old Style" pitchFamily="18" charset="0"/>
              </a:rPr>
              <a:t/>
            </a:r>
            <a:br>
              <a:rPr lang="en-US" sz="1400" dirty="0" smtClean="0">
                <a:latin typeface="Bookman Old Style" pitchFamily="18" charset="0"/>
              </a:rPr>
            </a:br>
            <a:r>
              <a:rPr lang="en-US" sz="1400" dirty="0" smtClean="0">
                <a:latin typeface="Bookman Old Style" pitchFamily="18" charset="0"/>
              </a:rPr>
              <a:t>New Jersey State Bar Association Dispute Resolution Section</a:t>
            </a:r>
            <a:br>
              <a:rPr lang="en-US" sz="1400" dirty="0" smtClean="0">
                <a:latin typeface="Bookman Old Style" pitchFamily="18" charset="0"/>
              </a:rPr>
            </a:br>
            <a:r>
              <a:rPr lang="en-US" sz="1400" dirty="0" smtClean="0">
                <a:latin typeface="Bookman Old Style" pitchFamily="18" charset="0"/>
              </a:rPr>
              <a:t>Justice Marie Garibaldi ADR Inn of Court</a:t>
            </a:r>
            <a:br>
              <a:rPr lang="en-US" sz="1400" dirty="0" smtClean="0">
                <a:latin typeface="Bookman Old Style" pitchFamily="18" charset="0"/>
              </a:rPr>
            </a:br>
            <a:r>
              <a:rPr lang="en-US" sz="1400" dirty="0" smtClean="0">
                <a:latin typeface="Bookman Old Style" pitchFamily="18" charset="0"/>
              </a:rPr>
              <a:t>New Jersey Association of Professional Mediators</a:t>
            </a:r>
          </a:p>
          <a:p>
            <a:pPr>
              <a:spcBef>
                <a:spcPts val="1400"/>
              </a:spcBef>
            </a:pPr>
            <a:r>
              <a:rPr lang="en-US" sz="1600" dirty="0" smtClean="0">
                <a:latin typeface="Bookman Old Style" pitchFamily="18" charset="0"/>
              </a:rPr>
              <a:t>February 10, 2011</a:t>
            </a:r>
            <a:endParaRPr lang="en-US" sz="1600" i="1" u="sng" dirty="0">
              <a:latin typeface="Bookman Old Style" pitchFamily="18" charset="0"/>
            </a:endParaRPr>
          </a:p>
        </p:txBody>
      </p:sp>
      <p:sp>
        <p:nvSpPr>
          <p:cNvPr id="5" name="Text Box 5"/>
          <p:cNvSpPr txBox="1">
            <a:spLocks noChangeArrowheads="1"/>
          </p:cNvSpPr>
          <p:nvPr/>
        </p:nvSpPr>
        <p:spPr bwMode="auto">
          <a:xfrm>
            <a:off x="323528" y="3559355"/>
            <a:ext cx="8686800" cy="2936875"/>
          </a:xfrm>
          <a:prstGeom prst="rect">
            <a:avLst/>
          </a:prstGeom>
          <a:noFill/>
          <a:ln w="9525">
            <a:noFill/>
            <a:miter lim="800000"/>
            <a:headEnd/>
            <a:tailEnd/>
          </a:ln>
          <a:effectLst/>
        </p:spPr>
        <p:txBody>
          <a:bodyPr>
            <a:noAutofit/>
          </a:bodyPr>
          <a:lstStyle/>
          <a:p>
            <a:pPr algn="ctr" eaLnBrk="1" hangingPunct="1">
              <a:lnSpc>
                <a:spcPct val="90000"/>
              </a:lnSpc>
              <a:spcBef>
                <a:spcPct val="50000"/>
              </a:spcBef>
            </a:pPr>
            <a:r>
              <a:rPr lang="en-US" sz="2500" b="1" i="1" dirty="0">
                <a:solidFill>
                  <a:srgbClr val="003399"/>
                </a:solidFill>
                <a:latin typeface="Bookman Old Style" pitchFamily="18" charset="0"/>
              </a:rPr>
              <a:t>Peter L. Michaelson, Esq., </a:t>
            </a:r>
            <a:r>
              <a:rPr lang="en-US" sz="2500" b="1" i="1" dirty="0" err="1" smtClean="0">
                <a:solidFill>
                  <a:srgbClr val="003399"/>
                </a:solidFill>
                <a:latin typeface="Bookman Old Style" pitchFamily="18" charset="0"/>
              </a:rPr>
              <a:t>F.C.I.Arb</a:t>
            </a:r>
            <a:r>
              <a:rPr lang="en-US" sz="2500" b="1" i="1" dirty="0">
                <a:solidFill>
                  <a:srgbClr val="003399"/>
                </a:solidFill>
                <a:latin typeface="Bookman Old Style" pitchFamily="18" charset="0"/>
              </a:rPr>
              <a:t>.</a:t>
            </a:r>
          </a:p>
          <a:p>
            <a:pPr algn="ctr" eaLnBrk="1" hangingPunct="1">
              <a:lnSpc>
                <a:spcPct val="80000"/>
              </a:lnSpc>
              <a:spcBef>
                <a:spcPct val="50000"/>
              </a:spcBef>
            </a:pPr>
            <a:r>
              <a:rPr lang="en-US" dirty="0" smtClean="0">
                <a:latin typeface="Bookman Old Style" pitchFamily="18" charset="0"/>
              </a:rPr>
              <a:t>Attorney, </a:t>
            </a:r>
            <a:r>
              <a:rPr lang="en-US" dirty="0">
                <a:latin typeface="Bookman Old Style" pitchFamily="18" charset="0"/>
              </a:rPr>
              <a:t>Arbitrator and Mediator</a:t>
            </a:r>
            <a:br>
              <a:rPr lang="en-US" dirty="0">
                <a:latin typeface="Bookman Old Style" pitchFamily="18" charset="0"/>
              </a:rPr>
            </a:br>
            <a:endParaRPr lang="en-US" dirty="0" smtClean="0">
              <a:latin typeface="Bookman Old Style" pitchFamily="18" charset="0"/>
            </a:endParaRPr>
          </a:p>
          <a:p>
            <a:pPr algn="ctr" eaLnBrk="1" hangingPunct="1">
              <a:spcBef>
                <a:spcPct val="50000"/>
              </a:spcBef>
            </a:pPr>
            <a:r>
              <a:rPr lang="en-US" sz="1400" dirty="0" smtClean="0">
                <a:latin typeface="Bookman Old Style" pitchFamily="18" charset="0"/>
              </a:rPr>
              <a:t>Michaelson </a:t>
            </a:r>
            <a:r>
              <a:rPr lang="en-US" sz="1400" dirty="0">
                <a:latin typeface="Bookman Old Style" pitchFamily="18" charset="0"/>
              </a:rPr>
              <a:t>and </a:t>
            </a:r>
            <a:r>
              <a:rPr lang="en-US" sz="1400" dirty="0" smtClean="0">
                <a:latin typeface="Bookman Old Style" pitchFamily="18" charset="0"/>
              </a:rPr>
              <a:t>Associates</a:t>
            </a:r>
            <a:r>
              <a:rPr lang="en-US" sz="1400" dirty="0">
                <a:latin typeface="Bookman Old Style" pitchFamily="18" charset="0"/>
              </a:rPr>
              <a:t/>
            </a:r>
            <a:br>
              <a:rPr lang="en-US" sz="1400" dirty="0">
                <a:latin typeface="Bookman Old Style" pitchFamily="18" charset="0"/>
              </a:rPr>
            </a:br>
            <a:r>
              <a:rPr lang="en-US" sz="1400" dirty="0" smtClean="0">
                <a:latin typeface="Bookman Old Style" pitchFamily="18" charset="0"/>
              </a:rPr>
              <a:t>1161 </a:t>
            </a:r>
            <a:r>
              <a:rPr lang="en-US" sz="1400" dirty="0">
                <a:latin typeface="Bookman Old Style" pitchFamily="18" charset="0"/>
              </a:rPr>
              <a:t>Broad Street, Suite </a:t>
            </a:r>
            <a:r>
              <a:rPr lang="en-US" sz="1400" dirty="0" smtClean="0">
                <a:latin typeface="Bookman Old Style" pitchFamily="18" charset="0"/>
              </a:rPr>
              <a:t>118</a:t>
            </a:r>
            <a:br>
              <a:rPr lang="en-US" sz="1400" dirty="0" smtClean="0">
                <a:latin typeface="Bookman Old Style" pitchFamily="18" charset="0"/>
              </a:rPr>
            </a:br>
            <a:r>
              <a:rPr lang="en-US" sz="1400" dirty="0" err="1" smtClean="0">
                <a:latin typeface="Bookman Old Style" pitchFamily="18" charset="0"/>
              </a:rPr>
              <a:t>Revmont</a:t>
            </a:r>
            <a:r>
              <a:rPr lang="en-US" sz="1400" dirty="0" smtClean="0">
                <a:latin typeface="Bookman Old Style" pitchFamily="18" charset="0"/>
              </a:rPr>
              <a:t> Park, South Building</a:t>
            </a:r>
            <a:r>
              <a:rPr lang="en-US" sz="1400" dirty="0">
                <a:latin typeface="Bookman Old Style" pitchFamily="18" charset="0"/>
              </a:rPr>
              <a:t/>
            </a:r>
            <a:br>
              <a:rPr lang="en-US" sz="1400" dirty="0">
                <a:latin typeface="Bookman Old Style" pitchFamily="18" charset="0"/>
              </a:rPr>
            </a:br>
            <a:r>
              <a:rPr lang="en-US" sz="1400" dirty="0">
                <a:latin typeface="Bookman Old Style" pitchFamily="18" charset="0"/>
              </a:rPr>
              <a:t>Shrewsbury, New Jersey 07702 US</a:t>
            </a:r>
          </a:p>
          <a:p>
            <a:pPr algn="ctr" eaLnBrk="1" hangingPunct="1">
              <a:spcBef>
                <a:spcPct val="50000"/>
              </a:spcBef>
            </a:pPr>
            <a:r>
              <a:rPr lang="en-US" sz="1400" dirty="0">
                <a:latin typeface="Bookman Old Style" pitchFamily="18" charset="0"/>
              </a:rPr>
              <a:t>Tel: 732-542-7800</a:t>
            </a:r>
            <a:br>
              <a:rPr lang="en-US" sz="1400" dirty="0">
                <a:latin typeface="Bookman Old Style" pitchFamily="18" charset="0"/>
              </a:rPr>
            </a:br>
            <a:r>
              <a:rPr lang="en-US" sz="1400" dirty="0">
                <a:latin typeface="Bookman Old Style" pitchFamily="18" charset="0"/>
              </a:rPr>
              <a:t>Fax:  732-542-7858</a:t>
            </a:r>
            <a:br>
              <a:rPr lang="en-US" sz="1400" dirty="0">
                <a:latin typeface="Bookman Old Style" pitchFamily="18" charset="0"/>
              </a:rPr>
            </a:br>
            <a:r>
              <a:rPr lang="en-US" sz="1400" dirty="0">
                <a:latin typeface="Bookman Old Style" pitchFamily="18" charset="0"/>
              </a:rPr>
              <a:t>E-mail: pete@mandw.com</a:t>
            </a:r>
            <a:br>
              <a:rPr lang="en-US" sz="1400" dirty="0">
                <a:latin typeface="Bookman Old Style" pitchFamily="18" charset="0"/>
              </a:rPr>
            </a:br>
            <a:r>
              <a:rPr lang="en-US" sz="1400" dirty="0">
                <a:latin typeface="Bookman Old Style" pitchFamily="18" charset="0"/>
              </a:rPr>
              <a:t>www.mandw.com/mich.html</a:t>
            </a:r>
          </a:p>
        </p:txBody>
      </p:sp>
      <p:sp>
        <p:nvSpPr>
          <p:cNvPr id="6" name="Rectangle 6"/>
          <p:cNvSpPr>
            <a:spLocks noChangeArrowheads="1"/>
          </p:cNvSpPr>
          <p:nvPr/>
        </p:nvSpPr>
        <p:spPr bwMode="auto">
          <a:xfrm>
            <a:off x="7239000" y="6477000"/>
            <a:ext cx="2057400" cy="457200"/>
          </a:xfrm>
          <a:prstGeom prst="rect">
            <a:avLst/>
          </a:prstGeom>
          <a:noFill/>
          <a:ln w="9525">
            <a:noFill/>
            <a:miter lim="800000"/>
            <a:headEnd/>
            <a:tailEnd/>
          </a:ln>
          <a:effectLst/>
        </p:spPr>
        <p:txBody>
          <a:bodyPr anchor="ctr"/>
          <a:lstStyle/>
          <a:p>
            <a:pPr algn="ctr" eaLnBrk="1" hangingPunct="1"/>
            <a:r>
              <a:rPr lang="en-US" sz="800" dirty="0">
                <a:solidFill>
                  <a:schemeClr val="tx2"/>
                </a:solidFill>
              </a:rPr>
              <a:t>P.L. Michaelson,  Esq. – title </a:t>
            </a:r>
            <a:r>
              <a:rPr lang="en-US" sz="800" dirty="0" smtClean="0">
                <a:solidFill>
                  <a:schemeClr val="tx2"/>
                </a:solidFill>
              </a:rPr>
              <a:t>slide</a:t>
            </a:r>
            <a:r>
              <a:rPr lang="en-US" sz="800" dirty="0">
                <a:solidFill>
                  <a:schemeClr val="tx2"/>
                </a:solidFill>
              </a:rPr>
              <a:t/>
            </a:r>
            <a:br>
              <a:rPr lang="en-US" sz="800" dirty="0">
                <a:solidFill>
                  <a:schemeClr val="tx2"/>
                </a:solidFill>
              </a:rPr>
            </a:br>
            <a:r>
              <a:rPr lang="en-US" sz="800" dirty="0">
                <a:solidFill>
                  <a:schemeClr val="tx2"/>
                </a:solidFill>
              </a:rPr>
              <a:t> </a:t>
            </a:r>
            <a:r>
              <a:rPr lang="en-US" sz="800" dirty="0"/>
              <a:t>©</a:t>
            </a:r>
            <a:r>
              <a:rPr lang="en-US" sz="800" dirty="0">
                <a:solidFill>
                  <a:schemeClr val="tx2"/>
                </a:solidFill>
              </a:rPr>
              <a:t> </a:t>
            </a:r>
            <a:r>
              <a:rPr lang="en-US" sz="800" dirty="0" smtClean="0"/>
              <a:t>2011, </a:t>
            </a:r>
            <a:r>
              <a:rPr lang="en-US" sz="800" dirty="0"/>
              <a:t>P.L. Michaelson, Esq.</a:t>
            </a:r>
            <a:br>
              <a:rPr lang="en-US" sz="800" dirty="0"/>
            </a:br>
            <a:r>
              <a:rPr lang="en-US" sz="800" dirty="0"/>
              <a:t> All rights reserved</a:t>
            </a:r>
            <a:br>
              <a:rPr lang="en-US" sz="800" dirty="0"/>
            </a:br>
            <a:endParaRPr lang="en-US" sz="800" dirty="0"/>
          </a:p>
        </p:txBody>
      </p:sp>
    </p:spTree>
    <p:extLst>
      <p:ext uri="{BB962C8B-B14F-4D97-AF65-F5344CB8AC3E}">
        <p14:creationId xmlns:p14="http://schemas.microsoft.com/office/powerpoint/2010/main" val="2445110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04664"/>
            <a:ext cx="8568952" cy="6264696"/>
          </a:xfrm>
          <a:prstGeom prst="rect">
            <a:avLst/>
          </a:prstGeom>
          <a:noFill/>
        </p:spPr>
        <p:txBody>
          <a:bodyPr wrap="square" rtlCol="0">
            <a:noAutofit/>
          </a:bodyPr>
          <a:lstStyle/>
          <a:p>
            <a:r>
              <a:rPr lang="en-US" u="sng" dirty="0" smtClean="0"/>
              <a:t>Sedona Conference – Cooperation Proclamation</a:t>
            </a:r>
          </a:p>
          <a:p>
            <a:endParaRPr lang="en-US" dirty="0"/>
          </a:p>
          <a:p>
            <a:pPr marL="285750" indent="-285750">
              <a:buFont typeface="Wingdings" pitchFamily="2" charset="2"/>
              <a:buChar char="Ø"/>
            </a:pPr>
            <a:r>
              <a:rPr lang="en-US" dirty="0" smtClean="0"/>
              <a:t>Cooperation in Discovery is Consistent with Zealous Advocacy</a:t>
            </a:r>
          </a:p>
          <a:p>
            <a:pPr lvl="1"/>
            <a:r>
              <a:rPr lang="en-US" sz="1600" dirty="0"/>
              <a:t>Lawyers preparing cases for trial need to focus on the full cost of their efforts – temporal, monetary, </a:t>
            </a:r>
            <a:r>
              <a:rPr lang="en-US" sz="1600" dirty="0" smtClean="0"/>
              <a:t>and human</a:t>
            </a:r>
            <a:r>
              <a:rPr lang="en-US" sz="1600" dirty="0"/>
              <a:t>. Indeed, all stakeholders in the system – judges, lawyers, clients, and the general public – have </a:t>
            </a:r>
            <a:r>
              <a:rPr lang="en-US" sz="1600" dirty="0" smtClean="0"/>
              <a:t>an interest </a:t>
            </a:r>
            <a:r>
              <a:rPr lang="en-US" sz="1600" dirty="0"/>
              <a:t>in establishing a culture of cooperation in the discovery process. </a:t>
            </a:r>
            <a:r>
              <a:rPr lang="en-US" sz="1600" dirty="0">
                <a:solidFill>
                  <a:srgbClr val="FF0000"/>
                </a:solidFill>
              </a:rPr>
              <a:t>Over-contentious discovery is </a:t>
            </a:r>
            <a:r>
              <a:rPr lang="en-US" sz="1600" dirty="0" smtClean="0">
                <a:solidFill>
                  <a:srgbClr val="FF0000"/>
                </a:solidFill>
              </a:rPr>
              <a:t>a cost </a:t>
            </a:r>
            <a:r>
              <a:rPr lang="en-US" sz="1600" dirty="0">
                <a:solidFill>
                  <a:srgbClr val="FF0000"/>
                </a:solidFill>
              </a:rPr>
              <a:t>that has outstripped any advantage in the face of ESI and the data deluge. It is not in </a:t>
            </a:r>
            <a:r>
              <a:rPr lang="en-US" sz="1600" dirty="0" smtClean="0">
                <a:solidFill>
                  <a:srgbClr val="FF0000"/>
                </a:solidFill>
              </a:rPr>
              <a:t>anyone’s interest </a:t>
            </a:r>
            <a:r>
              <a:rPr lang="en-US" sz="1600" dirty="0">
                <a:solidFill>
                  <a:srgbClr val="FF0000"/>
                </a:solidFill>
              </a:rPr>
              <a:t>to waste resources on unnecessary disputes, and the legal system is strained by “</a:t>
            </a:r>
            <a:r>
              <a:rPr lang="en-US" sz="1600" dirty="0" smtClean="0">
                <a:solidFill>
                  <a:srgbClr val="FF0000"/>
                </a:solidFill>
              </a:rPr>
              <a:t>gamesmanship” or </a:t>
            </a:r>
            <a:r>
              <a:rPr lang="en-US" sz="1600" dirty="0">
                <a:solidFill>
                  <a:srgbClr val="FF0000"/>
                </a:solidFill>
              </a:rPr>
              <a:t>“hiding the ball,” to no practical </a:t>
            </a:r>
            <a:r>
              <a:rPr lang="en-US" sz="1600" dirty="0" smtClean="0">
                <a:solidFill>
                  <a:srgbClr val="FF0000"/>
                </a:solidFill>
              </a:rPr>
              <a:t>effect</a:t>
            </a:r>
            <a:r>
              <a:rPr lang="en-US" sz="1600" dirty="0" smtClean="0"/>
              <a:t>. </a:t>
            </a:r>
            <a:r>
              <a:rPr lang="en-US" sz="1600" dirty="0" smtClean="0">
                <a:solidFill>
                  <a:srgbClr val="FF0000"/>
                </a:solidFill>
              </a:rPr>
              <a:t>The </a:t>
            </a:r>
            <a:r>
              <a:rPr lang="en-US" sz="1600" dirty="0">
                <a:solidFill>
                  <a:srgbClr val="FF0000"/>
                </a:solidFill>
              </a:rPr>
              <a:t>effort to change the culture of discovery from adversarial conduct to cooperation is not utopian</a:t>
            </a:r>
            <a:r>
              <a:rPr lang="en-US" sz="1600" dirty="0" smtClean="0">
                <a:solidFill>
                  <a:srgbClr val="FF0000"/>
                </a:solidFill>
              </a:rPr>
              <a:t>. It is</a:t>
            </a:r>
            <a:r>
              <a:rPr lang="en-US" sz="1600" dirty="0">
                <a:solidFill>
                  <a:srgbClr val="FF0000"/>
                </a:solidFill>
              </a:rPr>
              <a:t>, instead, an exercise in economy and logic. </a:t>
            </a:r>
            <a:r>
              <a:rPr lang="en-US" sz="1600" dirty="0"/>
              <a:t>Establishing a culture of cooperation will channel </a:t>
            </a:r>
            <a:r>
              <a:rPr lang="en-US" sz="1600" dirty="0" smtClean="0"/>
              <a:t>valuable advocacy </a:t>
            </a:r>
            <a:r>
              <a:rPr lang="en-US" sz="1600" dirty="0"/>
              <a:t>skills toward interpreting the facts and arguing the appropriate application of law</a:t>
            </a:r>
            <a:r>
              <a:rPr lang="en-US" sz="1600" dirty="0" smtClean="0"/>
              <a:t>.</a:t>
            </a:r>
          </a:p>
          <a:p>
            <a:pPr lvl="1"/>
            <a:endParaRPr lang="en-US" sz="1600" dirty="0"/>
          </a:p>
          <a:p>
            <a:pPr marL="285750" indent="-285750">
              <a:buFont typeface="Wingdings" pitchFamily="2" charset="2"/>
              <a:buChar char="Ø"/>
            </a:pPr>
            <a:r>
              <a:rPr lang="en-US" dirty="0" smtClean="0"/>
              <a:t>The Road to Cooperation – a paradigm shift for the discovery process</a:t>
            </a:r>
          </a:p>
          <a:p>
            <a:pPr marL="742950" lvl="1" indent="-285750">
              <a:buFont typeface="Wingdings" pitchFamily="2" charset="2"/>
              <a:buChar char="Ø"/>
            </a:pPr>
            <a:r>
              <a:rPr lang="en-US" sz="1600" dirty="0" smtClean="0">
                <a:solidFill>
                  <a:srgbClr val="FF0000"/>
                </a:solidFill>
              </a:rPr>
              <a:t>Awareness of the need for cooperation coupled with a call to action</a:t>
            </a:r>
          </a:p>
          <a:p>
            <a:pPr marL="742950" lvl="1" indent="-285750">
              <a:buFont typeface="Wingdings" pitchFamily="2" charset="2"/>
              <a:buChar char="Ø"/>
            </a:pPr>
            <a:r>
              <a:rPr lang="en-US" sz="1600" dirty="0" smtClean="0">
                <a:solidFill>
                  <a:srgbClr val="FF0000"/>
                </a:solidFill>
              </a:rPr>
              <a:t>Commitment </a:t>
            </a:r>
            <a:r>
              <a:rPr lang="en-US" sz="1600" dirty="0" smtClean="0"/>
              <a:t>– developing a detailed understanding and full articulation of the issues and changes needed to obtain cooperative fact-finding</a:t>
            </a:r>
          </a:p>
          <a:p>
            <a:pPr marL="742950" lvl="1" indent="-285750">
              <a:buFont typeface="Wingdings" pitchFamily="2" charset="2"/>
              <a:buChar char="Ø"/>
            </a:pPr>
            <a:r>
              <a:rPr lang="en-US" sz="1600" dirty="0" smtClean="0">
                <a:solidFill>
                  <a:srgbClr val="FF0000"/>
                </a:solidFill>
              </a:rPr>
              <a:t>Tools</a:t>
            </a:r>
            <a:r>
              <a:rPr lang="en-US" sz="1600" dirty="0" smtClean="0"/>
              <a:t> – developing and distributing practical “toolkits” to train and support lawyers and others involved in techniques of discovery cooperation, collaboration and transparency.  Components include  training </a:t>
            </a:r>
            <a:r>
              <a:rPr lang="en-US" sz="1600" dirty="0"/>
              <a:t>programs tailored to each stakeholder; </a:t>
            </a:r>
            <a:r>
              <a:rPr lang="en-US" sz="1600" dirty="0" smtClean="0"/>
              <a:t>a clearinghouse </a:t>
            </a:r>
            <a:r>
              <a:rPr lang="en-US" sz="1600" dirty="0"/>
              <a:t>of practical resources, including form agreements, case management </a:t>
            </a:r>
            <a:r>
              <a:rPr lang="en-US" sz="1600" dirty="0" smtClean="0"/>
              <a:t>orders, discovery </a:t>
            </a:r>
            <a:r>
              <a:rPr lang="en-US" sz="1600" dirty="0"/>
              <a:t>protocols, etc.; court-annexed e-discovery ADR with qualified counselors </a:t>
            </a:r>
            <a:r>
              <a:rPr lang="en-US" sz="1600" dirty="0" smtClean="0"/>
              <a:t>and mediators</a:t>
            </a:r>
            <a:r>
              <a:rPr lang="en-US" sz="1600" dirty="0"/>
              <a:t>, available to assist parties of limited </a:t>
            </a:r>
            <a:r>
              <a:rPr lang="en-US" sz="1600" dirty="0" smtClean="0"/>
              <a:t>means, ...</a:t>
            </a:r>
            <a:endParaRPr lang="en-US" sz="1600" dirty="0"/>
          </a:p>
        </p:txBody>
      </p:sp>
      <p:sp>
        <p:nvSpPr>
          <p:cNvPr id="5" name="Rectangle 4"/>
          <p:cNvSpPr>
            <a:spLocks noChangeArrowheads="1"/>
          </p:cNvSpPr>
          <p:nvPr/>
        </p:nvSpPr>
        <p:spPr bwMode="auto">
          <a:xfrm>
            <a:off x="7391400" y="66294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800" dirty="0">
                <a:solidFill>
                  <a:schemeClr val="tx2"/>
                </a:solidFill>
                <a:latin typeface="Calibri" pitchFamily="34" charset="0"/>
              </a:rPr>
              <a:t>P.L. Michaelson,  Esq. -- slide </a:t>
            </a:r>
            <a:r>
              <a:rPr lang="en-US" sz="800" dirty="0" smtClean="0">
                <a:solidFill>
                  <a:schemeClr val="tx2"/>
                </a:solidFill>
                <a:latin typeface="Calibri" pitchFamily="34" charset="0"/>
              </a:rPr>
              <a:t>9</a:t>
            </a:r>
            <a:endParaRPr lang="en-US" sz="800" dirty="0">
              <a:solidFill>
                <a:schemeClr val="tx2"/>
              </a:solidFill>
              <a:latin typeface="Calibri" pitchFamily="34" charset="0"/>
            </a:endParaRPr>
          </a:p>
        </p:txBody>
      </p:sp>
    </p:spTree>
    <p:extLst>
      <p:ext uri="{BB962C8B-B14F-4D97-AF65-F5344CB8AC3E}">
        <p14:creationId xmlns:p14="http://schemas.microsoft.com/office/powerpoint/2010/main" val="997186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620688"/>
            <a:ext cx="7704856" cy="5544616"/>
          </a:xfrm>
          <a:prstGeom prst="rect">
            <a:avLst/>
          </a:prstGeom>
          <a:noFill/>
        </p:spPr>
        <p:txBody>
          <a:bodyPr wrap="square" rtlCol="0">
            <a:noAutofit/>
          </a:bodyPr>
          <a:lstStyle/>
          <a:p>
            <a:r>
              <a:rPr lang="en-US" sz="2400" u="sng" dirty="0" smtClean="0"/>
              <a:t>Further Sedona Conference papers in the program materials</a:t>
            </a:r>
            <a:r>
              <a:rPr lang="en-US" sz="2400" dirty="0" smtClean="0"/>
              <a:t>:</a:t>
            </a:r>
          </a:p>
          <a:p>
            <a:endParaRPr lang="en-US" dirty="0"/>
          </a:p>
          <a:p>
            <a:pPr marL="342900" indent="-342900">
              <a:buAutoNum type="arabicPeriod"/>
            </a:pPr>
            <a:r>
              <a:rPr lang="en-US" sz="2400" dirty="0" smtClean="0"/>
              <a:t>Supplement to Vol. 10 of the Sedona Conference Journal (Fall 2009)</a:t>
            </a:r>
            <a:br>
              <a:rPr lang="en-US" sz="2400" dirty="0" smtClean="0"/>
            </a:br>
            <a:endParaRPr lang="en-US" sz="2400" dirty="0" smtClean="0"/>
          </a:p>
          <a:p>
            <a:pPr marL="342900" indent="-342900">
              <a:buAutoNum type="arabicPeriod"/>
            </a:pPr>
            <a:r>
              <a:rPr lang="en-US" sz="2400" dirty="0" smtClean="0"/>
              <a:t>Commentary on Proportionality in e-discovery (Fall 2010)</a:t>
            </a:r>
            <a:br>
              <a:rPr lang="en-US" sz="2400" dirty="0" smtClean="0"/>
            </a:br>
            <a:endParaRPr lang="en-US" sz="2400" dirty="0" smtClean="0"/>
          </a:p>
          <a:p>
            <a:pPr marL="342900" indent="-342900">
              <a:buAutoNum type="arabicPeriod"/>
            </a:pPr>
            <a:r>
              <a:rPr lang="en-US" sz="2400" dirty="0" smtClean="0"/>
              <a:t>Commentary on Inactive Information Sources (July 2009)</a:t>
            </a:r>
          </a:p>
          <a:p>
            <a:pPr marL="342900" indent="-342900">
              <a:buAutoNum type="arabicPeriod"/>
            </a:pPr>
            <a:endParaRPr lang="en-US" sz="2400" dirty="0"/>
          </a:p>
          <a:p>
            <a:pPr marL="342900" indent="-342900">
              <a:buAutoNum type="arabicPeriod"/>
            </a:pPr>
            <a:r>
              <a:rPr lang="en-US" sz="2400" dirty="0" smtClean="0"/>
              <a:t>Best Practices Guidelines for Managing Information and Records (Nov. 2007)</a:t>
            </a:r>
          </a:p>
          <a:p>
            <a:pPr marL="342900" indent="-342900">
              <a:buAutoNum type="arabicPeriod"/>
            </a:pPr>
            <a:endParaRPr lang="en-US" sz="2400" dirty="0"/>
          </a:p>
          <a:p>
            <a:pPr marL="342900" indent="-342900">
              <a:buAutoNum type="arabicPeriod"/>
            </a:pPr>
            <a:r>
              <a:rPr lang="en-US" sz="2400" dirty="0" smtClean="0"/>
              <a:t>Achieving Quality in E-Discovery Process (May 2009)</a:t>
            </a:r>
          </a:p>
          <a:p>
            <a:pPr marL="342900" indent="-342900">
              <a:buAutoNum type="arabicPeriod"/>
            </a:pPr>
            <a:endParaRPr lang="en-US" sz="2400" dirty="0"/>
          </a:p>
          <a:p>
            <a:pPr marL="342900" indent="-342900">
              <a:buAutoNum type="arabicPeriod"/>
            </a:pPr>
            <a:r>
              <a:rPr lang="en-US" sz="2400" dirty="0" smtClean="0"/>
              <a:t>Report on Legal Holds (Sept 2010)</a:t>
            </a:r>
          </a:p>
          <a:p>
            <a:pPr marL="342900" indent="-342900">
              <a:buAutoNum type="arabicPeriod"/>
            </a:pPr>
            <a:endParaRPr lang="en-US" sz="2400" dirty="0" smtClean="0"/>
          </a:p>
          <a:p>
            <a:pPr marL="342900" indent="-342900">
              <a:buAutoNum type="arabicPeriod"/>
            </a:pPr>
            <a:endParaRPr lang="en-US" dirty="0"/>
          </a:p>
        </p:txBody>
      </p:sp>
      <p:sp>
        <p:nvSpPr>
          <p:cNvPr id="3" name="Rectangle 2"/>
          <p:cNvSpPr>
            <a:spLocks noChangeArrowheads="1"/>
          </p:cNvSpPr>
          <p:nvPr/>
        </p:nvSpPr>
        <p:spPr bwMode="auto">
          <a:xfrm>
            <a:off x="7391400" y="66294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800" dirty="0">
                <a:solidFill>
                  <a:schemeClr val="tx2"/>
                </a:solidFill>
                <a:latin typeface="Calibri" pitchFamily="34" charset="0"/>
              </a:rPr>
              <a:t>P.L. Michaelson,  Esq. -- slide </a:t>
            </a:r>
            <a:r>
              <a:rPr lang="en-US" sz="800" dirty="0" smtClean="0">
                <a:solidFill>
                  <a:schemeClr val="tx2"/>
                </a:solidFill>
                <a:latin typeface="Calibri" pitchFamily="34" charset="0"/>
              </a:rPr>
              <a:t>10</a:t>
            </a:r>
            <a:endParaRPr lang="en-US" sz="800" dirty="0">
              <a:solidFill>
                <a:schemeClr val="tx2"/>
              </a:solidFill>
              <a:latin typeface="Calibri" pitchFamily="34" charset="0"/>
            </a:endParaRPr>
          </a:p>
        </p:txBody>
      </p:sp>
    </p:spTree>
    <p:extLst>
      <p:ext uri="{BB962C8B-B14F-4D97-AF65-F5344CB8AC3E}">
        <p14:creationId xmlns:p14="http://schemas.microsoft.com/office/powerpoint/2010/main" val="702765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384503372"/>
              </p:ext>
            </p:extLst>
          </p:nvPr>
        </p:nvGraphicFramePr>
        <p:xfrm>
          <a:off x="2051720" y="332656"/>
          <a:ext cx="5040561" cy="6192688"/>
        </p:xfrm>
        <a:graphic>
          <a:graphicData uri="http://schemas.openxmlformats.org/presentationml/2006/ole">
            <mc:AlternateContent xmlns:mc="http://schemas.openxmlformats.org/markup-compatibility/2006">
              <mc:Choice xmlns:v="urn:schemas-microsoft-com:vml" Requires="v">
                <p:oleObj spid="_x0000_s3092" name="Acrobat Document" r:id="rId4" imgW="5829199" imgH="7543800" progId="AcroExch.Document.7">
                  <p:embed/>
                </p:oleObj>
              </mc:Choice>
              <mc:Fallback>
                <p:oleObj name="Acrobat Document" r:id="rId4" imgW="5829199" imgH="7543800" progId="AcroExch.Document.7">
                  <p:embed/>
                  <p:pic>
                    <p:nvPicPr>
                      <p:cNvPr id="0" name=""/>
                      <p:cNvPicPr/>
                      <p:nvPr/>
                    </p:nvPicPr>
                    <p:blipFill>
                      <a:blip r:embed="rId5"/>
                      <a:stretch>
                        <a:fillRect/>
                      </a:stretch>
                    </p:blipFill>
                    <p:spPr>
                      <a:xfrm>
                        <a:off x="2051720" y="332656"/>
                        <a:ext cx="5040561" cy="6192688"/>
                      </a:xfrm>
                      <a:prstGeom prst="rect">
                        <a:avLst/>
                      </a:prstGeom>
                      <a:ln w="12700">
                        <a:solidFill>
                          <a:schemeClr val="tx1"/>
                        </a:solidFill>
                      </a:ln>
                    </p:spPr>
                  </p:pic>
                </p:oleObj>
              </mc:Fallback>
            </mc:AlternateContent>
          </a:graphicData>
        </a:graphic>
      </p:graphicFrame>
      <p:sp>
        <p:nvSpPr>
          <p:cNvPr id="3" name="Rectangle 2"/>
          <p:cNvSpPr>
            <a:spLocks noChangeArrowheads="1"/>
          </p:cNvSpPr>
          <p:nvPr/>
        </p:nvSpPr>
        <p:spPr bwMode="auto">
          <a:xfrm>
            <a:off x="7391400" y="66294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800" dirty="0">
                <a:solidFill>
                  <a:schemeClr val="tx2"/>
                </a:solidFill>
                <a:latin typeface="Calibri" pitchFamily="34" charset="0"/>
              </a:rPr>
              <a:t>P.L. Michaelson,  Esq. -- slide </a:t>
            </a:r>
            <a:r>
              <a:rPr lang="en-US" sz="800" dirty="0" smtClean="0">
                <a:solidFill>
                  <a:schemeClr val="tx2"/>
                </a:solidFill>
                <a:latin typeface="Calibri" pitchFamily="34" charset="0"/>
              </a:rPr>
              <a:t>11</a:t>
            </a:r>
            <a:endParaRPr lang="en-US" sz="800" dirty="0">
              <a:solidFill>
                <a:schemeClr val="tx2"/>
              </a:solidFill>
              <a:latin typeface="Calibri" pitchFamily="34" charset="0"/>
            </a:endParaRPr>
          </a:p>
        </p:txBody>
      </p:sp>
    </p:spTree>
    <p:extLst>
      <p:ext uri="{BB962C8B-B14F-4D97-AF65-F5344CB8AC3E}">
        <p14:creationId xmlns:p14="http://schemas.microsoft.com/office/powerpoint/2010/main" val="1907971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16632"/>
            <a:ext cx="8496944" cy="6593160"/>
          </a:xfrm>
          <a:prstGeom prst="rect">
            <a:avLst/>
          </a:prstGeom>
          <a:noFill/>
        </p:spPr>
        <p:txBody>
          <a:bodyPr wrap="square" rtlCol="0">
            <a:noAutofit/>
          </a:bodyPr>
          <a:lstStyle/>
          <a:p>
            <a:r>
              <a:rPr lang="en-US" u="sng" dirty="0" smtClean="0"/>
              <a:t>CCA Protocols (2010)</a:t>
            </a:r>
          </a:p>
          <a:p>
            <a:endParaRPr lang="en-US" dirty="0"/>
          </a:p>
          <a:p>
            <a:r>
              <a:rPr lang="en-US" dirty="0" smtClean="0"/>
              <a:t>Protocols for Arbitration Providers (page 45)</a:t>
            </a:r>
          </a:p>
          <a:p>
            <a:endParaRPr lang="en-US" dirty="0"/>
          </a:p>
          <a:p>
            <a:r>
              <a:rPr lang="en-US" sz="1400" dirty="0" smtClean="0"/>
              <a:t>3. Develop and publish rules that provide effective ways of limiting discovery to essential information </a:t>
            </a:r>
            <a:br>
              <a:rPr lang="en-US" sz="1400" dirty="0" smtClean="0"/>
            </a:br>
            <a:endParaRPr lang="en-US" sz="1400" dirty="0" smtClean="0"/>
          </a:p>
          <a:p>
            <a:r>
              <a:rPr lang="en-US" sz="1400" dirty="0" smtClean="0"/>
              <a:t>(general discovery) </a:t>
            </a:r>
            <a:endParaRPr lang="en-US" sz="1400" dirty="0"/>
          </a:p>
          <a:p>
            <a:endParaRPr lang="en-US" sz="1200" b="1" dirty="0" smtClean="0"/>
          </a:p>
          <a:p>
            <a:r>
              <a:rPr lang="en-US" sz="1200" dirty="0" smtClean="0"/>
              <a:t>“Because </a:t>
            </a:r>
            <a:r>
              <a:rPr lang="en-US" sz="1200" dirty="0"/>
              <a:t>discovery is usually the chief determinant of arbitration cost and duration, </a:t>
            </a:r>
            <a:r>
              <a:rPr lang="en-US" sz="1200" dirty="0" smtClean="0"/>
              <a:t>and because </a:t>
            </a:r>
            <a:r>
              <a:rPr lang="en-US" sz="1200" dirty="0"/>
              <a:t>arbitration procedures that leave parties and arbitrators significant "wiggle </a:t>
            </a:r>
            <a:r>
              <a:rPr lang="en-US" sz="1200" dirty="0" smtClean="0"/>
              <a:t>room“ often </a:t>
            </a:r>
            <a:r>
              <a:rPr lang="en-US" sz="1200" dirty="0"/>
              <a:t>result in litigation‐like discovery, provider institutions should develop and </a:t>
            </a:r>
            <a:r>
              <a:rPr lang="en-US" sz="1200" dirty="0" smtClean="0"/>
              <a:t>publish procedures </a:t>
            </a:r>
            <a:r>
              <a:rPr lang="en-US" sz="1200" dirty="0"/>
              <a:t>that give business users the ability to effectively limit the scope of discovery </a:t>
            </a:r>
            <a:r>
              <a:rPr lang="en-US" sz="1200" dirty="0" smtClean="0"/>
              <a:t>in arbitration </a:t>
            </a:r>
            <a:r>
              <a:rPr lang="en-US" sz="1200" dirty="0"/>
              <a:t>through their pre‐dispute agreement. As a general matter, discovery should </a:t>
            </a:r>
            <a:r>
              <a:rPr lang="en-US" sz="1200" dirty="0" smtClean="0"/>
              <a:t>be restricted </a:t>
            </a:r>
            <a:r>
              <a:rPr lang="en-US" sz="1200" dirty="0"/>
              <a:t>to information that is material and not merely relevant</a:t>
            </a:r>
            <a:r>
              <a:rPr lang="en-US" sz="1200" dirty="0" smtClean="0"/>
              <a:t>.</a:t>
            </a:r>
            <a:r>
              <a:rPr lang="en-US" sz="1200" dirty="0"/>
              <a:t> Among the </a:t>
            </a:r>
            <a:r>
              <a:rPr lang="en-US" sz="1200" dirty="0" smtClean="0"/>
              <a:t>possible approaches </a:t>
            </a:r>
            <a:r>
              <a:rPr lang="en-US" sz="1200" dirty="0"/>
              <a:t>to limiting discovery:</a:t>
            </a:r>
            <a:endParaRPr lang="en-US" sz="1200" dirty="0" smtClean="0"/>
          </a:p>
          <a:p>
            <a:endParaRPr lang="en-US" sz="1200" dirty="0"/>
          </a:p>
          <a:p>
            <a:pPr marL="171450" indent="-171450">
              <a:buFont typeface="Wingdings" pitchFamily="2" charset="2"/>
              <a:buChar char="Ø"/>
            </a:pPr>
            <a:r>
              <a:rPr lang="en-US" sz="1200" dirty="0" smtClean="0"/>
              <a:t>limiting </a:t>
            </a:r>
            <a:r>
              <a:rPr lang="en-US" sz="1200" dirty="0"/>
              <a:t>document production to </a:t>
            </a:r>
            <a:r>
              <a:rPr lang="en-US" sz="1200" b="1" i="1" dirty="0">
                <a:solidFill>
                  <a:schemeClr val="accent2"/>
                </a:solidFill>
              </a:rPr>
              <a:t>documents</a:t>
            </a:r>
            <a:r>
              <a:rPr lang="en-US" sz="1200" dirty="0"/>
              <a:t> or categories of documents for </a:t>
            </a:r>
            <a:r>
              <a:rPr lang="en-US" sz="1200" dirty="0" smtClean="0"/>
              <a:t>which there </a:t>
            </a:r>
            <a:r>
              <a:rPr lang="en-US" sz="1200" dirty="0"/>
              <a:t>is a </a:t>
            </a:r>
            <a:r>
              <a:rPr lang="en-US" sz="1200" b="1" i="1" dirty="0">
                <a:solidFill>
                  <a:schemeClr val="accent2"/>
                </a:solidFill>
              </a:rPr>
              <a:t>specific, demonstrable need</a:t>
            </a:r>
            <a:r>
              <a:rPr lang="en-US" sz="1200" dirty="0"/>
              <a:t>; requiring parties to describe </a:t>
            </a:r>
            <a:r>
              <a:rPr lang="en-US" sz="1200" dirty="0" smtClean="0"/>
              <a:t>requested documents </a:t>
            </a:r>
            <a:r>
              <a:rPr lang="en-US" sz="1200" dirty="0"/>
              <a:t>with specificity, explain their materiality, assure the tribunal they </a:t>
            </a:r>
            <a:r>
              <a:rPr lang="en-US" sz="1200" dirty="0" smtClean="0"/>
              <a:t>do not </a:t>
            </a:r>
            <a:r>
              <a:rPr lang="en-US" sz="1200" dirty="0"/>
              <a:t>have the documents, and make clear why they believe the other party </a:t>
            </a:r>
            <a:r>
              <a:rPr lang="en-US" sz="1200" dirty="0" smtClean="0"/>
              <a:t>has possession </a:t>
            </a:r>
            <a:r>
              <a:rPr lang="en-US" sz="1200" dirty="0"/>
              <a:t>or control of the documents</a:t>
            </a:r>
            <a:r>
              <a:rPr lang="en-US" sz="1200" dirty="0" smtClean="0"/>
              <a:t>;</a:t>
            </a:r>
            <a:br>
              <a:rPr lang="en-US" sz="1200" dirty="0" smtClean="0"/>
            </a:br>
            <a:endParaRPr lang="en-US" sz="1200" dirty="0" smtClean="0"/>
          </a:p>
          <a:p>
            <a:pPr marL="171450" indent="-171450">
              <a:buFont typeface="Wingdings" pitchFamily="2" charset="2"/>
              <a:buChar char="Ø"/>
            </a:pPr>
            <a:r>
              <a:rPr lang="en-US" sz="1200" dirty="0" smtClean="0"/>
              <a:t>prohibiting </a:t>
            </a:r>
            <a:r>
              <a:rPr lang="en-US" sz="1200" dirty="0"/>
              <a:t>requests for admission, and instead encouraging party </a:t>
            </a:r>
            <a:r>
              <a:rPr lang="en-US" sz="1200" dirty="0" smtClean="0"/>
              <a:t>representatives to </a:t>
            </a:r>
            <a:r>
              <a:rPr lang="en-US" sz="1200" dirty="0"/>
              <a:t>confer regarding stipulation of facts</a:t>
            </a:r>
            <a:r>
              <a:rPr lang="en-US" sz="1200" dirty="0" smtClean="0"/>
              <a:t>;</a:t>
            </a:r>
            <a:br>
              <a:rPr lang="en-US" sz="1200" dirty="0" smtClean="0"/>
            </a:br>
            <a:endParaRPr lang="en-US" sz="1200" dirty="0"/>
          </a:p>
          <a:p>
            <a:pPr marL="171450" indent="-171450">
              <a:buFont typeface="Wingdings" pitchFamily="2" charset="2"/>
              <a:buChar char="Ø"/>
            </a:pPr>
            <a:r>
              <a:rPr lang="en-US" sz="1200" dirty="0" smtClean="0"/>
              <a:t>prohibiting </a:t>
            </a:r>
            <a:r>
              <a:rPr lang="en-US" sz="1200" dirty="0"/>
              <a:t>form interrogatories and limiting the number of interrogatories</a:t>
            </a:r>
            <a:r>
              <a:rPr lang="en-US" sz="1200" dirty="0" smtClean="0"/>
              <a:t>;</a:t>
            </a:r>
            <a:br>
              <a:rPr lang="en-US" sz="1200" dirty="0" smtClean="0"/>
            </a:br>
            <a:endParaRPr lang="en-US" sz="1200" dirty="0"/>
          </a:p>
          <a:p>
            <a:pPr marL="171450" indent="-171450">
              <a:buFont typeface="Wingdings" pitchFamily="2" charset="2"/>
              <a:buChar char="Ø"/>
            </a:pPr>
            <a:r>
              <a:rPr lang="en-US" sz="1200" dirty="0" smtClean="0"/>
              <a:t>setting </a:t>
            </a:r>
            <a:r>
              <a:rPr lang="en-US" sz="1200" dirty="0"/>
              <a:t>limits on the number and length of depositions, and limiting </a:t>
            </a:r>
            <a:r>
              <a:rPr lang="en-US" sz="1200" dirty="0" smtClean="0"/>
              <a:t>arbitrator discretion </a:t>
            </a:r>
            <a:r>
              <a:rPr lang="en-US" sz="1200" dirty="0"/>
              <a:t>to authorize additional depositions to situations where there is </a:t>
            </a:r>
            <a:r>
              <a:rPr lang="en-US" sz="1200" dirty="0" smtClean="0"/>
              <a:t>a demonstrated </a:t>
            </a:r>
            <a:r>
              <a:rPr lang="en-US" sz="1200" dirty="0"/>
              <a:t>need for the requested information, there are no other </a:t>
            </a:r>
            <a:r>
              <a:rPr lang="en-US" sz="1200" dirty="0" smtClean="0"/>
              <a:t>reasonable means </a:t>
            </a:r>
            <a:r>
              <a:rPr lang="en-US" sz="1200" dirty="0"/>
              <a:t>of obtaining the information, and the request is not unduly burdensome </a:t>
            </a:r>
            <a:r>
              <a:rPr lang="en-US" sz="1200" dirty="0" smtClean="0"/>
              <a:t>to other </a:t>
            </a:r>
            <a:r>
              <a:rPr lang="en-US" sz="1200" dirty="0"/>
              <a:t>parties</a:t>
            </a:r>
            <a:r>
              <a:rPr lang="en-US" sz="1200" dirty="0" smtClean="0"/>
              <a:t>;</a:t>
            </a:r>
            <a:br>
              <a:rPr lang="en-US" sz="1200" dirty="0" smtClean="0"/>
            </a:br>
            <a:endParaRPr lang="en-US" sz="1200" dirty="0"/>
          </a:p>
          <a:p>
            <a:pPr marL="171450" indent="-171450">
              <a:buFont typeface="Wingdings" pitchFamily="2" charset="2"/>
              <a:buChar char="Ø"/>
            </a:pPr>
            <a:r>
              <a:rPr lang="en-US" sz="1200" dirty="0" smtClean="0"/>
              <a:t> </a:t>
            </a:r>
            <a:r>
              <a:rPr lang="en-US" sz="1200" b="1" i="1" dirty="0">
                <a:solidFill>
                  <a:schemeClr val="accent2"/>
                </a:solidFill>
              </a:rPr>
              <a:t>directing parties to cooperate on voluntary information exchange/discovery</a:t>
            </a:r>
            <a:r>
              <a:rPr lang="en-US" sz="1200" dirty="0" smtClean="0"/>
              <a:t>;</a:t>
            </a:r>
            <a:br>
              <a:rPr lang="en-US" sz="1200" dirty="0" smtClean="0"/>
            </a:br>
            <a:endParaRPr lang="en-US" sz="1200" dirty="0"/>
          </a:p>
          <a:p>
            <a:pPr marL="171450" indent="-171450">
              <a:buFont typeface="Wingdings" pitchFamily="2" charset="2"/>
              <a:buChar char="Ø"/>
            </a:pPr>
            <a:r>
              <a:rPr lang="en-US" sz="1200" dirty="0" smtClean="0"/>
              <a:t>directing </a:t>
            </a:r>
            <a:r>
              <a:rPr lang="en-US" sz="1200" dirty="0"/>
              <a:t>arbitrators to manage discovery disputes as expeditiously as </a:t>
            </a:r>
            <a:r>
              <a:rPr lang="en-US" sz="1200" dirty="0" smtClean="0"/>
              <a:t>possible (e.g</a:t>
            </a:r>
            <a:r>
              <a:rPr lang="en-US" sz="1200" dirty="0"/>
              <a:t>., by offering to resolve issues through prompt conference calls </a:t>
            </a:r>
            <a:r>
              <a:rPr lang="en-US" sz="1200" dirty="0" smtClean="0"/>
              <a:t>before resorting </a:t>
            </a:r>
            <a:r>
              <a:rPr lang="en-US" sz="1200" dirty="0"/>
              <a:t>to extensive briefing and written argument</a:t>
            </a:r>
            <a:r>
              <a:rPr lang="en-US" sz="1200" dirty="0" smtClean="0"/>
              <a:t>);</a:t>
            </a:r>
            <a:br>
              <a:rPr lang="en-US" sz="1200" dirty="0" smtClean="0"/>
            </a:br>
            <a:endParaRPr lang="en-US" sz="1200" dirty="0"/>
          </a:p>
          <a:p>
            <a:pPr marL="171450" indent="-171450">
              <a:buFont typeface="Wingdings" pitchFamily="2" charset="2"/>
              <a:buChar char="Ø"/>
            </a:pPr>
            <a:r>
              <a:rPr lang="en-US" sz="1200" dirty="0" smtClean="0"/>
              <a:t>authorizing </a:t>
            </a:r>
            <a:r>
              <a:rPr lang="en-US" sz="1200" dirty="0"/>
              <a:t>arbitrators to consider, when awarding fees and costs, the failure </a:t>
            </a:r>
            <a:r>
              <a:rPr lang="en-US" sz="1200" dirty="0" smtClean="0"/>
              <a:t>of parties </a:t>
            </a:r>
            <a:r>
              <a:rPr lang="en-US" sz="1200" dirty="0"/>
              <a:t>to cooperate in discovery and/or to comply with arbitrator orders, </a:t>
            </a:r>
            <a:r>
              <a:rPr lang="en-US" sz="1200" dirty="0" smtClean="0"/>
              <a:t>thereby causing </a:t>
            </a:r>
            <a:r>
              <a:rPr lang="en-US" sz="1200" dirty="0"/>
              <a:t>delays to the proceeding or additional costs to other parties</a:t>
            </a:r>
            <a:r>
              <a:rPr lang="en-US" sz="1200" dirty="0" smtClean="0"/>
              <a:t>.”</a:t>
            </a:r>
          </a:p>
          <a:p>
            <a:endParaRPr lang="en-US" sz="1200" b="1" dirty="0"/>
          </a:p>
        </p:txBody>
      </p:sp>
      <p:sp>
        <p:nvSpPr>
          <p:cNvPr id="3" name="Rectangle 2"/>
          <p:cNvSpPr>
            <a:spLocks noChangeArrowheads="1"/>
          </p:cNvSpPr>
          <p:nvPr/>
        </p:nvSpPr>
        <p:spPr bwMode="auto">
          <a:xfrm>
            <a:off x="7391400" y="66294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800" dirty="0">
                <a:solidFill>
                  <a:schemeClr val="tx2"/>
                </a:solidFill>
                <a:latin typeface="Calibri" pitchFamily="34" charset="0"/>
              </a:rPr>
              <a:t>P.L. Michaelson,  Esq. -- slide </a:t>
            </a:r>
            <a:r>
              <a:rPr lang="en-US" sz="800" dirty="0" smtClean="0">
                <a:solidFill>
                  <a:schemeClr val="tx2"/>
                </a:solidFill>
                <a:latin typeface="Calibri" pitchFamily="34" charset="0"/>
              </a:rPr>
              <a:t>12</a:t>
            </a:r>
            <a:endParaRPr lang="en-US" sz="800" dirty="0">
              <a:solidFill>
                <a:schemeClr val="tx2"/>
              </a:solidFill>
              <a:latin typeface="Calibri" pitchFamily="34" charset="0"/>
            </a:endParaRPr>
          </a:p>
        </p:txBody>
      </p:sp>
    </p:spTree>
    <p:extLst>
      <p:ext uri="{BB962C8B-B14F-4D97-AF65-F5344CB8AC3E}">
        <p14:creationId xmlns:p14="http://schemas.microsoft.com/office/powerpoint/2010/main" val="876972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568952" cy="6264696"/>
          </a:xfrm>
          <a:prstGeom prst="rect">
            <a:avLst/>
          </a:prstGeom>
          <a:noFill/>
        </p:spPr>
        <p:txBody>
          <a:bodyPr wrap="square" rtlCol="0">
            <a:noAutofit/>
          </a:bodyPr>
          <a:lstStyle/>
          <a:p>
            <a:r>
              <a:rPr lang="en-US" u="sng" dirty="0" smtClean="0"/>
              <a:t>CCA </a:t>
            </a:r>
            <a:r>
              <a:rPr lang="en-US" u="sng" dirty="0"/>
              <a:t>Protocols (2010)</a:t>
            </a:r>
          </a:p>
          <a:p>
            <a:endParaRPr lang="en-US" dirty="0"/>
          </a:p>
          <a:p>
            <a:r>
              <a:rPr lang="en-US" dirty="0"/>
              <a:t>Protocols for Arbitration </a:t>
            </a:r>
            <a:r>
              <a:rPr lang="en-US" dirty="0" smtClean="0"/>
              <a:t>Providers (page 46)</a:t>
            </a:r>
            <a:endParaRPr lang="en-US" dirty="0"/>
          </a:p>
          <a:p>
            <a:endParaRPr lang="en-US" b="1" dirty="0" smtClean="0"/>
          </a:p>
          <a:p>
            <a:r>
              <a:rPr lang="en-US" dirty="0" smtClean="0"/>
              <a:t>(e-discovery)</a:t>
            </a:r>
          </a:p>
          <a:p>
            <a:endParaRPr lang="en-US" b="1" dirty="0"/>
          </a:p>
          <a:p>
            <a:r>
              <a:rPr lang="en-US" dirty="0" smtClean="0"/>
              <a:t>Special </a:t>
            </a:r>
            <a:r>
              <a:rPr lang="en-US" dirty="0"/>
              <a:t>attention should be given to detailed procedures for managing electronic records and handling electronic discovery much more efficiently than is currently done in federal and state courts</a:t>
            </a:r>
            <a:r>
              <a:rPr lang="en-US" dirty="0" smtClean="0"/>
              <a:t>.</a:t>
            </a:r>
            <a:br>
              <a:rPr lang="en-US" dirty="0" smtClean="0"/>
            </a:br>
            <a:r>
              <a:rPr lang="en-US" dirty="0" smtClean="0"/>
              <a:t> </a:t>
            </a:r>
          </a:p>
          <a:p>
            <a:r>
              <a:rPr lang="en-US" dirty="0" smtClean="0"/>
              <a:t>At </a:t>
            </a:r>
            <a:r>
              <a:rPr lang="en-US" dirty="0"/>
              <a:t>a minimum, </a:t>
            </a:r>
            <a:r>
              <a:rPr lang="en-US" b="1" i="1" dirty="0">
                <a:solidFill>
                  <a:schemeClr val="accent2"/>
                </a:solidFill>
              </a:rPr>
              <a:t>the description of custodians from whom electronic discovery can be collected should be narrowly tailored </a:t>
            </a:r>
            <a:r>
              <a:rPr lang="en-US" dirty="0"/>
              <a:t>to include only those individuals whose electronic data may reasonably be expected to contain evidence that is material to the dispute and cannot be obtained from other sources. </a:t>
            </a:r>
            <a:endParaRPr lang="en-US" dirty="0" smtClean="0"/>
          </a:p>
          <a:p>
            <a:endParaRPr lang="en-US" dirty="0"/>
          </a:p>
          <a:p>
            <a:r>
              <a:rPr lang="en-US" b="1" i="1" dirty="0" smtClean="0">
                <a:solidFill>
                  <a:schemeClr val="accent2"/>
                </a:solidFill>
              </a:rPr>
              <a:t>In </a:t>
            </a:r>
            <a:r>
              <a:rPr lang="en-US" b="1" i="1" dirty="0">
                <a:solidFill>
                  <a:schemeClr val="accent2"/>
                </a:solidFill>
              </a:rPr>
              <a:t>addition to filtering data based on the custodian, the data should be filtered based on file type, date ranges, sender, receiver, search term or other similar parameters</a:t>
            </a:r>
            <a:r>
              <a:rPr lang="en-US" dirty="0"/>
              <a:t>. </a:t>
            </a:r>
            <a:endParaRPr lang="en-US" dirty="0" smtClean="0"/>
          </a:p>
          <a:p>
            <a:r>
              <a:rPr lang="en-US" dirty="0" smtClean="0"/>
              <a:t/>
            </a:r>
            <a:br>
              <a:rPr lang="en-US" dirty="0" smtClean="0"/>
            </a:br>
            <a:r>
              <a:rPr lang="en-US" dirty="0" smtClean="0"/>
              <a:t>Normally</a:t>
            </a:r>
            <a:r>
              <a:rPr lang="en-US" dirty="0"/>
              <a:t>, </a:t>
            </a:r>
            <a:r>
              <a:rPr lang="en-US" b="1" i="1" dirty="0">
                <a:solidFill>
                  <a:schemeClr val="accent2"/>
                </a:solidFill>
              </a:rPr>
              <a:t>disclosure should be limited to reasonably accessible active data from primary storage facilities</a:t>
            </a:r>
            <a:r>
              <a:rPr lang="en-US" dirty="0"/>
              <a:t>; information from back‐up tapes or back‐up servers, cell phones, PDAs, voicemails and the like should only be subject to disclosure if a particularized showing of exceptional need is made</a:t>
            </a:r>
            <a:r>
              <a:rPr lang="en-US" dirty="0" smtClean="0"/>
              <a:t>.</a:t>
            </a:r>
            <a:endParaRPr lang="en-US" dirty="0"/>
          </a:p>
        </p:txBody>
      </p:sp>
      <p:sp>
        <p:nvSpPr>
          <p:cNvPr id="3" name="Rectangle 2"/>
          <p:cNvSpPr>
            <a:spLocks noChangeArrowheads="1"/>
          </p:cNvSpPr>
          <p:nvPr/>
        </p:nvSpPr>
        <p:spPr bwMode="auto">
          <a:xfrm>
            <a:off x="7391400" y="66294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800" dirty="0">
                <a:solidFill>
                  <a:schemeClr val="tx2"/>
                </a:solidFill>
                <a:latin typeface="Calibri" pitchFamily="34" charset="0"/>
              </a:rPr>
              <a:t>P.L. Michaelson,  Esq. -- slide </a:t>
            </a:r>
            <a:r>
              <a:rPr lang="en-US" sz="800" dirty="0" smtClean="0">
                <a:solidFill>
                  <a:schemeClr val="tx2"/>
                </a:solidFill>
                <a:latin typeface="Calibri" pitchFamily="34" charset="0"/>
              </a:rPr>
              <a:t>13</a:t>
            </a:r>
            <a:endParaRPr lang="en-US" sz="800" dirty="0">
              <a:solidFill>
                <a:schemeClr val="tx2"/>
              </a:solidFill>
              <a:latin typeface="Calibri" pitchFamily="34" charset="0"/>
            </a:endParaRPr>
          </a:p>
        </p:txBody>
      </p:sp>
    </p:spTree>
    <p:extLst>
      <p:ext uri="{BB962C8B-B14F-4D97-AF65-F5344CB8AC3E}">
        <p14:creationId xmlns:p14="http://schemas.microsoft.com/office/powerpoint/2010/main" val="42104822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064896" cy="5832648"/>
          </a:xfrm>
          <a:prstGeom prst="rect">
            <a:avLst/>
          </a:prstGeom>
          <a:noFill/>
        </p:spPr>
        <p:txBody>
          <a:bodyPr wrap="square" rtlCol="0">
            <a:noAutofit/>
          </a:bodyPr>
          <a:lstStyle/>
          <a:p>
            <a:r>
              <a:rPr lang="en-US" u="sng" dirty="0" smtClean="0"/>
              <a:t>CCA Protocols (2010)</a:t>
            </a:r>
          </a:p>
          <a:p>
            <a:endParaRPr lang="en-US" dirty="0" smtClean="0"/>
          </a:p>
          <a:p>
            <a:r>
              <a:rPr lang="en-US" dirty="0" smtClean="0"/>
              <a:t>Protocols for Outside Counsel </a:t>
            </a:r>
          </a:p>
          <a:p>
            <a:endParaRPr lang="en-US" dirty="0"/>
          </a:p>
          <a:p>
            <a:r>
              <a:rPr lang="en-US" dirty="0" smtClean="0"/>
              <a:t>(page 63)</a:t>
            </a:r>
            <a:br>
              <a:rPr lang="en-US" dirty="0" smtClean="0"/>
            </a:br>
            <a:r>
              <a:rPr lang="en-US" dirty="0" smtClean="0"/>
              <a:t/>
            </a:r>
            <a:br>
              <a:rPr lang="en-US" dirty="0" smtClean="0"/>
            </a:br>
            <a:r>
              <a:rPr lang="en-US" b="1" i="1" dirty="0" smtClean="0">
                <a:solidFill>
                  <a:schemeClr val="accent2"/>
                </a:solidFill>
              </a:rPr>
              <a:t>Cooperate </a:t>
            </a:r>
            <a:r>
              <a:rPr lang="en-US" b="1" i="1" dirty="0">
                <a:solidFill>
                  <a:schemeClr val="accent2"/>
                </a:solidFill>
              </a:rPr>
              <a:t>with opposing counsel on procedural </a:t>
            </a:r>
            <a:r>
              <a:rPr lang="en-US" b="1" i="1" dirty="0" smtClean="0">
                <a:solidFill>
                  <a:schemeClr val="accent2"/>
                </a:solidFill>
              </a:rPr>
              <a:t>matters</a:t>
            </a:r>
            <a:r>
              <a:rPr lang="en-US" i="1" dirty="0" smtClean="0"/>
              <a:t>. </a:t>
            </a:r>
            <a:r>
              <a:rPr lang="en-US" dirty="0" smtClean="0"/>
              <a:t>If </a:t>
            </a:r>
            <a:r>
              <a:rPr lang="en-US" dirty="0"/>
              <a:t>saving time and money is an important client goal in the arbitration, counsel should </a:t>
            </a:r>
            <a:r>
              <a:rPr lang="en-US" dirty="0" smtClean="0"/>
              <a:t>make clear </a:t>
            </a:r>
            <a:r>
              <a:rPr lang="en-US" dirty="0"/>
              <a:t>to the client that the fullest benefits of time‐ and cost‐saving (i.e., those </a:t>
            </a:r>
            <a:r>
              <a:rPr lang="en-US" dirty="0" smtClean="0"/>
              <a:t>concerning procedures </a:t>
            </a:r>
            <a:r>
              <a:rPr lang="en-US" dirty="0"/>
              <a:t>for preparing for and conducting the hearing) can ordinarily only be </a:t>
            </a:r>
            <a:r>
              <a:rPr lang="en-US" dirty="0" smtClean="0"/>
              <a:t>achieved when </a:t>
            </a:r>
            <a:r>
              <a:rPr lang="en-US" dirty="0"/>
              <a:t>opposing counsel cooperate fully and freely with each other and with the arbitrator </a:t>
            </a:r>
            <a:r>
              <a:rPr lang="en-US" dirty="0" smtClean="0"/>
              <a:t>to achieve </a:t>
            </a:r>
            <a:r>
              <a:rPr lang="en-US" dirty="0"/>
              <a:t>those benefits. </a:t>
            </a:r>
            <a:endParaRPr lang="en-US" dirty="0" smtClean="0"/>
          </a:p>
          <a:p>
            <a:endParaRPr lang="en-US" b="1" dirty="0"/>
          </a:p>
          <a:p>
            <a:r>
              <a:rPr lang="en-US" dirty="0" smtClean="0"/>
              <a:t>(page 64)</a:t>
            </a:r>
          </a:p>
          <a:p>
            <a:endParaRPr lang="en-US" dirty="0" smtClean="0"/>
          </a:p>
          <a:p>
            <a:r>
              <a:rPr lang="en-US" b="1" i="1" dirty="0" smtClean="0">
                <a:solidFill>
                  <a:schemeClr val="accent2"/>
                </a:solidFill>
              </a:rPr>
              <a:t>Seek </a:t>
            </a:r>
            <a:r>
              <a:rPr lang="en-US" b="1" i="1" dirty="0">
                <a:solidFill>
                  <a:schemeClr val="accent2"/>
                </a:solidFill>
              </a:rPr>
              <a:t>to limit discovery in a manner consistent with client goals</a:t>
            </a:r>
            <a:r>
              <a:rPr lang="en-US" i="1" dirty="0"/>
              <a:t>.</a:t>
            </a:r>
          </a:p>
          <a:p>
            <a:r>
              <a:rPr lang="en-US" dirty="0"/>
              <a:t>Make clients aware that ordinarily discovery in arbitration will be much more limited than </a:t>
            </a:r>
            <a:r>
              <a:rPr lang="en-US" dirty="0" smtClean="0"/>
              <a:t>in litigation</a:t>
            </a:r>
            <a:r>
              <a:rPr lang="en-US" dirty="0"/>
              <a:t>, even in the absence of clear rules and guidelines, and </a:t>
            </a:r>
            <a:r>
              <a:rPr lang="en-US" b="1" dirty="0">
                <a:solidFill>
                  <a:schemeClr val="accent2"/>
                </a:solidFill>
              </a:rPr>
              <a:t>cooperate with </a:t>
            </a:r>
            <a:r>
              <a:rPr lang="en-US" b="1" dirty="0" smtClean="0">
                <a:solidFill>
                  <a:schemeClr val="accent2"/>
                </a:solidFill>
              </a:rPr>
              <a:t>opposing counsel </a:t>
            </a:r>
            <a:r>
              <a:rPr lang="en-US" b="1" dirty="0">
                <a:solidFill>
                  <a:schemeClr val="accent2"/>
                </a:solidFill>
              </a:rPr>
              <a:t>and the arbitrator in looking for appropriate ways to limit or streamline discovery </a:t>
            </a:r>
            <a:r>
              <a:rPr lang="en-US" b="1" dirty="0" smtClean="0">
                <a:solidFill>
                  <a:schemeClr val="accent2"/>
                </a:solidFill>
              </a:rPr>
              <a:t>in a </a:t>
            </a:r>
            <a:r>
              <a:rPr lang="en-US" b="1" dirty="0">
                <a:solidFill>
                  <a:schemeClr val="accent2"/>
                </a:solidFill>
              </a:rPr>
              <a:t>manner consistent with the stated goals of the </a:t>
            </a:r>
            <a:r>
              <a:rPr lang="en-US" b="1" dirty="0" smtClean="0">
                <a:solidFill>
                  <a:schemeClr val="accent2"/>
                </a:solidFill>
              </a:rPr>
              <a:t>client</a:t>
            </a:r>
            <a:r>
              <a:rPr lang="en-US" dirty="0" smtClean="0"/>
              <a:t>.</a:t>
            </a:r>
            <a:endParaRPr lang="en-US" dirty="0"/>
          </a:p>
        </p:txBody>
      </p:sp>
      <p:sp>
        <p:nvSpPr>
          <p:cNvPr id="3" name="Rectangle 2"/>
          <p:cNvSpPr>
            <a:spLocks noChangeArrowheads="1"/>
          </p:cNvSpPr>
          <p:nvPr/>
        </p:nvSpPr>
        <p:spPr bwMode="auto">
          <a:xfrm>
            <a:off x="7391400" y="66294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800" dirty="0">
                <a:solidFill>
                  <a:schemeClr val="tx2"/>
                </a:solidFill>
                <a:latin typeface="Calibri" pitchFamily="34" charset="0"/>
              </a:rPr>
              <a:t>P.L. Michaelson,  Esq. -- slide </a:t>
            </a:r>
            <a:r>
              <a:rPr lang="en-US" sz="800" dirty="0" smtClean="0">
                <a:solidFill>
                  <a:schemeClr val="tx2"/>
                </a:solidFill>
                <a:latin typeface="Calibri" pitchFamily="34" charset="0"/>
              </a:rPr>
              <a:t>14</a:t>
            </a:r>
            <a:endParaRPr lang="en-US" sz="800" dirty="0">
              <a:solidFill>
                <a:schemeClr val="tx2"/>
              </a:solidFill>
              <a:latin typeface="Calibri" pitchFamily="34" charset="0"/>
            </a:endParaRPr>
          </a:p>
        </p:txBody>
      </p:sp>
    </p:spTree>
    <p:extLst>
      <p:ext uri="{BB962C8B-B14F-4D97-AF65-F5344CB8AC3E}">
        <p14:creationId xmlns:p14="http://schemas.microsoft.com/office/powerpoint/2010/main" val="3186997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712968" cy="6480720"/>
          </a:xfrm>
          <a:prstGeom prst="rect">
            <a:avLst/>
          </a:prstGeom>
          <a:noFill/>
        </p:spPr>
        <p:txBody>
          <a:bodyPr wrap="square" rtlCol="0">
            <a:noAutofit/>
          </a:bodyPr>
          <a:lstStyle/>
          <a:p>
            <a:r>
              <a:rPr lang="en-US" u="sng" dirty="0"/>
              <a:t>CCA Protocols (2010)</a:t>
            </a:r>
          </a:p>
          <a:p>
            <a:endParaRPr lang="en-US" dirty="0"/>
          </a:p>
          <a:p>
            <a:r>
              <a:rPr lang="en-US" dirty="0"/>
              <a:t>Protocols for </a:t>
            </a:r>
            <a:r>
              <a:rPr lang="en-US" dirty="0" smtClean="0"/>
              <a:t>In-house </a:t>
            </a:r>
            <a:r>
              <a:rPr lang="en-US" dirty="0"/>
              <a:t>Counsel </a:t>
            </a:r>
            <a:r>
              <a:rPr lang="en-US" dirty="0" smtClean="0"/>
              <a:t>(</a:t>
            </a:r>
            <a:r>
              <a:rPr lang="en-US" dirty="0"/>
              <a:t>page </a:t>
            </a:r>
            <a:r>
              <a:rPr lang="en-US" dirty="0" smtClean="0"/>
              <a:t>26)</a:t>
            </a:r>
            <a:br>
              <a:rPr lang="en-US" dirty="0" smtClean="0"/>
            </a:br>
            <a:r>
              <a:rPr lang="en-US" dirty="0" smtClean="0"/>
              <a:t/>
            </a:r>
            <a:br>
              <a:rPr lang="en-US" dirty="0" smtClean="0"/>
            </a:br>
            <a:r>
              <a:rPr lang="en-US" sz="1600" dirty="0"/>
              <a:t>Since </a:t>
            </a:r>
            <a:r>
              <a:rPr lang="en-US" sz="1600" b="1" i="1" dirty="0">
                <a:solidFill>
                  <a:schemeClr val="accent2"/>
                </a:solidFill>
              </a:rPr>
              <a:t>the most critical factor in the cost and length of litigation or arbitration is nearly </a:t>
            </a:r>
            <a:r>
              <a:rPr lang="en-US" sz="1600" b="1" i="1" dirty="0" smtClean="0">
                <a:solidFill>
                  <a:schemeClr val="accent2"/>
                </a:solidFill>
              </a:rPr>
              <a:t>always the </a:t>
            </a:r>
            <a:r>
              <a:rPr lang="en-US" sz="1600" b="1" i="1" dirty="0">
                <a:solidFill>
                  <a:schemeClr val="accent2"/>
                </a:solidFill>
              </a:rPr>
              <a:t>scope of discovery</a:t>
            </a:r>
            <a:r>
              <a:rPr lang="en-US" sz="1600" dirty="0"/>
              <a:t>, parties seeking efficiency and economy in arbitration must make </a:t>
            </a:r>
            <a:r>
              <a:rPr lang="en-US" sz="1600" dirty="0" smtClean="0"/>
              <a:t>it clear </a:t>
            </a:r>
            <a:r>
              <a:rPr lang="en-US" sz="1600" dirty="0"/>
              <a:t>that </a:t>
            </a:r>
            <a:r>
              <a:rPr lang="en-US" sz="1600" b="1" i="1" dirty="0">
                <a:solidFill>
                  <a:schemeClr val="accent2"/>
                </a:solidFill>
              </a:rPr>
              <a:t>discovery in arbitration is not for the litigator who will leave no stone </a:t>
            </a:r>
            <a:r>
              <a:rPr lang="en-US" sz="1600" b="1" i="1" dirty="0" smtClean="0">
                <a:solidFill>
                  <a:schemeClr val="accent2"/>
                </a:solidFill>
              </a:rPr>
              <a:t>unturned</a:t>
            </a:r>
            <a:r>
              <a:rPr lang="en-US" sz="1600" dirty="0" smtClean="0"/>
              <a:t>.</a:t>
            </a:r>
            <a:br>
              <a:rPr lang="en-US" sz="1600" dirty="0" smtClean="0"/>
            </a:br>
            <a:r>
              <a:rPr lang="en-US" sz="1600" dirty="0" smtClean="0"/>
              <a:t/>
            </a:r>
            <a:br>
              <a:rPr lang="en-US" sz="1600" dirty="0" smtClean="0"/>
            </a:br>
            <a:r>
              <a:rPr lang="en-US" sz="1600" dirty="0" smtClean="0"/>
              <a:t>The </a:t>
            </a:r>
            <a:r>
              <a:rPr lang="en-US" sz="1600" dirty="0"/>
              <a:t>first and by far the best opportunity for business users to </a:t>
            </a:r>
            <a:r>
              <a:rPr lang="en-US" sz="1600" b="1" i="1" dirty="0">
                <a:solidFill>
                  <a:schemeClr val="accent2"/>
                </a:solidFill>
              </a:rPr>
              <a:t>place meaningful limits </a:t>
            </a:r>
            <a:r>
              <a:rPr lang="en-US" sz="1600" b="1" i="1" dirty="0" smtClean="0">
                <a:solidFill>
                  <a:schemeClr val="accent2"/>
                </a:solidFill>
              </a:rPr>
              <a:t>on discovery </a:t>
            </a:r>
            <a:r>
              <a:rPr lang="en-US" sz="1600" b="1" i="1" dirty="0">
                <a:solidFill>
                  <a:schemeClr val="accent2"/>
                </a:solidFill>
              </a:rPr>
              <a:t>is in the arbitration agreement or incorporated arbitration procedures</a:t>
            </a:r>
            <a:r>
              <a:rPr lang="en-US" sz="1600" dirty="0"/>
              <a:t>. There are </a:t>
            </a:r>
            <a:r>
              <a:rPr lang="en-US" sz="1600" dirty="0" smtClean="0"/>
              <a:t>a number </a:t>
            </a:r>
            <a:r>
              <a:rPr lang="en-US" sz="1600" dirty="0"/>
              <a:t>of ways in which arbitration provider institutions' procedures might limit </a:t>
            </a:r>
            <a:r>
              <a:rPr lang="en-US" sz="1600" dirty="0" smtClean="0"/>
              <a:t>discovery . </a:t>
            </a:r>
            <a:r>
              <a:rPr lang="en-US" sz="1600" dirty="0"/>
              <a:t>A pre‐dispute agreement, while not </a:t>
            </a:r>
            <a:r>
              <a:rPr lang="en-US" sz="1600" dirty="0" smtClean="0"/>
              <a:t>always achievable</a:t>
            </a:r>
            <a:r>
              <a:rPr lang="en-US" sz="1600" dirty="0"/>
              <a:t>, is more likely to produce favorable results since post‐dispute it is much </a:t>
            </a:r>
            <a:r>
              <a:rPr lang="en-US" sz="1600" dirty="0" smtClean="0"/>
              <a:t>more difficult </a:t>
            </a:r>
            <a:r>
              <a:rPr lang="en-US" sz="1600" dirty="0"/>
              <a:t>to achieve consensus</a:t>
            </a:r>
            <a:r>
              <a:rPr lang="en-US" sz="1600" dirty="0" smtClean="0"/>
              <a:t>.</a:t>
            </a:r>
            <a:br>
              <a:rPr lang="en-US" sz="1600" dirty="0" smtClean="0"/>
            </a:br>
            <a:endParaRPr lang="en-US" sz="1600" dirty="0"/>
          </a:p>
          <a:p>
            <a:r>
              <a:rPr lang="en-US" sz="1600" dirty="0"/>
              <a:t>A second opportunity occurs when a dispute arises and outside counsel is retained. At </a:t>
            </a:r>
            <a:r>
              <a:rPr lang="en-US" sz="1600" dirty="0" smtClean="0"/>
              <a:t>this point</a:t>
            </a:r>
            <a:r>
              <a:rPr lang="en-US" sz="1600" dirty="0"/>
              <a:t>, in‐house counsel may promote discovery limits by acknowledging that, while </a:t>
            </a:r>
            <a:r>
              <a:rPr lang="en-US" sz="1600" b="1" i="1" dirty="0" smtClean="0">
                <a:solidFill>
                  <a:schemeClr val="accent2"/>
                </a:solidFill>
              </a:rPr>
              <a:t>scaling back </a:t>
            </a:r>
            <a:r>
              <a:rPr lang="en-US" sz="1600" b="1" i="1" dirty="0">
                <a:solidFill>
                  <a:schemeClr val="accent2"/>
                </a:solidFill>
              </a:rPr>
              <a:t>on discovery carries some risk that some significant evidence may not be found, </a:t>
            </a:r>
            <a:r>
              <a:rPr lang="en-US" sz="1600" b="1" i="1" dirty="0" smtClean="0">
                <a:solidFill>
                  <a:schemeClr val="accent2"/>
                </a:solidFill>
              </a:rPr>
              <a:t>the client </a:t>
            </a:r>
            <a:r>
              <a:rPr lang="en-US" sz="1600" b="1" i="1" dirty="0">
                <a:solidFill>
                  <a:schemeClr val="accent2"/>
                </a:solidFill>
              </a:rPr>
              <a:t>is prepared to accept that risk in order to secure the greater benefit of a process that </a:t>
            </a:r>
            <a:r>
              <a:rPr lang="en-US" sz="1600" b="1" i="1" dirty="0" smtClean="0">
                <a:solidFill>
                  <a:schemeClr val="accent2"/>
                </a:solidFill>
              </a:rPr>
              <a:t>is substantially </a:t>
            </a:r>
            <a:r>
              <a:rPr lang="en-US" sz="1600" b="1" i="1" dirty="0">
                <a:solidFill>
                  <a:schemeClr val="accent2"/>
                </a:solidFill>
              </a:rPr>
              <a:t>faster and less expensive than litigation</a:t>
            </a:r>
            <a:r>
              <a:rPr lang="en-US" sz="1600" dirty="0"/>
              <a:t>. Inside and outside counsel </a:t>
            </a:r>
            <a:r>
              <a:rPr lang="en-US" sz="1600" dirty="0" smtClean="0"/>
              <a:t>should thoroughly </a:t>
            </a:r>
            <a:r>
              <a:rPr lang="en-US" sz="1600" dirty="0"/>
              <a:t>discuss the cost versus benefit of various courses of discovery that might </a:t>
            </a:r>
            <a:r>
              <a:rPr lang="en-US" sz="1600" dirty="0" smtClean="0"/>
              <a:t>be pursued </a:t>
            </a:r>
            <a:r>
              <a:rPr lang="en-US" sz="1600" dirty="0"/>
              <a:t>in the arbitration and memorialize in writing the client's decision concerning </a:t>
            </a:r>
            <a:r>
              <a:rPr lang="en-US" sz="1600" dirty="0" smtClean="0"/>
              <a:t>the nature </a:t>
            </a:r>
            <a:r>
              <a:rPr lang="en-US" sz="1600" dirty="0"/>
              <a:t>and extent of discovery it wishes to </a:t>
            </a:r>
            <a:r>
              <a:rPr lang="en-US" sz="1600" dirty="0" smtClean="0"/>
              <a:t>initiate.</a:t>
            </a:r>
            <a:br>
              <a:rPr lang="en-US" sz="1600" dirty="0" smtClean="0"/>
            </a:br>
            <a:r>
              <a:rPr lang="en-US" sz="1600" dirty="0" smtClean="0"/>
              <a:t> </a:t>
            </a:r>
            <a:endParaRPr lang="en-US" sz="1600" dirty="0"/>
          </a:p>
          <a:p>
            <a:r>
              <a:rPr lang="en-US" sz="1600" dirty="0"/>
              <a:t>If business users have failed or been unable to avail themselves of either of the first </a:t>
            </a:r>
            <a:r>
              <a:rPr lang="en-US" sz="1600" dirty="0" smtClean="0"/>
              <a:t>two opportunities</a:t>
            </a:r>
            <a:r>
              <a:rPr lang="en-US" sz="1600" dirty="0"/>
              <a:t>, it may still be possible to </a:t>
            </a:r>
            <a:r>
              <a:rPr lang="en-US" sz="1600" b="1" i="1" dirty="0">
                <a:solidFill>
                  <a:schemeClr val="accent2"/>
                </a:solidFill>
              </a:rPr>
              <a:t>convince the arbitrator(s) to limit the scope </a:t>
            </a:r>
            <a:r>
              <a:rPr lang="en-US" sz="1600" b="1" i="1" dirty="0" smtClean="0">
                <a:solidFill>
                  <a:schemeClr val="accent2"/>
                </a:solidFill>
              </a:rPr>
              <a:t>of discovery</a:t>
            </a:r>
            <a:r>
              <a:rPr lang="en-US" sz="1600" dirty="0" smtClean="0"/>
              <a:t>.</a:t>
            </a:r>
            <a:r>
              <a:rPr lang="en-US" sz="1600" dirty="0"/>
              <a:t/>
            </a:r>
            <a:br>
              <a:rPr lang="en-US" sz="1600" dirty="0"/>
            </a:br>
            <a:endParaRPr lang="en-US" sz="1600" dirty="0"/>
          </a:p>
        </p:txBody>
      </p:sp>
      <p:sp>
        <p:nvSpPr>
          <p:cNvPr id="3" name="Rectangle 2"/>
          <p:cNvSpPr>
            <a:spLocks noChangeArrowheads="1"/>
          </p:cNvSpPr>
          <p:nvPr/>
        </p:nvSpPr>
        <p:spPr bwMode="auto">
          <a:xfrm>
            <a:off x="7391400" y="66294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800" dirty="0">
                <a:solidFill>
                  <a:schemeClr val="tx2"/>
                </a:solidFill>
                <a:latin typeface="Calibri" pitchFamily="34" charset="0"/>
              </a:rPr>
              <a:t>P.L. Michaelson,  Esq. -- slide </a:t>
            </a:r>
            <a:r>
              <a:rPr lang="en-US" sz="800" dirty="0" smtClean="0">
                <a:solidFill>
                  <a:schemeClr val="tx2"/>
                </a:solidFill>
                <a:latin typeface="Calibri" pitchFamily="34" charset="0"/>
              </a:rPr>
              <a:t>15</a:t>
            </a:r>
            <a:endParaRPr lang="en-US" sz="800" dirty="0">
              <a:solidFill>
                <a:schemeClr val="tx2"/>
              </a:solidFill>
              <a:latin typeface="Calibri" pitchFamily="34" charset="0"/>
            </a:endParaRPr>
          </a:p>
        </p:txBody>
      </p:sp>
    </p:spTree>
    <p:extLst>
      <p:ext uri="{BB962C8B-B14F-4D97-AF65-F5344CB8AC3E}">
        <p14:creationId xmlns:p14="http://schemas.microsoft.com/office/powerpoint/2010/main" val="3684363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76672"/>
            <a:ext cx="8640960" cy="5688632"/>
          </a:xfrm>
          <a:prstGeom prst="rect">
            <a:avLst/>
          </a:prstGeom>
          <a:noFill/>
        </p:spPr>
        <p:txBody>
          <a:bodyPr wrap="square" rtlCol="0">
            <a:noAutofit/>
          </a:bodyPr>
          <a:lstStyle/>
          <a:p>
            <a:r>
              <a:rPr lang="en-US" u="sng" dirty="0"/>
              <a:t>CCA Protocols (2010)</a:t>
            </a:r>
          </a:p>
          <a:p>
            <a:endParaRPr lang="en-US" dirty="0"/>
          </a:p>
          <a:p>
            <a:r>
              <a:rPr lang="en-US" dirty="0"/>
              <a:t>Protocols for </a:t>
            </a:r>
            <a:r>
              <a:rPr lang="en-US" dirty="0" smtClean="0"/>
              <a:t>Arbitrators (</a:t>
            </a:r>
            <a:r>
              <a:rPr lang="en-US" dirty="0"/>
              <a:t>page </a:t>
            </a:r>
            <a:r>
              <a:rPr lang="en-US" dirty="0" smtClean="0"/>
              <a:t>72)</a:t>
            </a:r>
            <a:br>
              <a:rPr lang="en-US" dirty="0" smtClean="0"/>
            </a:br>
            <a:r>
              <a:rPr lang="en-US" dirty="0" smtClean="0"/>
              <a:t/>
            </a:r>
            <a:br>
              <a:rPr lang="en-US" dirty="0" smtClean="0"/>
            </a:br>
            <a:r>
              <a:rPr lang="en-US" b="1" i="1" dirty="0" smtClean="0">
                <a:solidFill>
                  <a:schemeClr val="accent2"/>
                </a:solidFill>
              </a:rPr>
              <a:t>Streamline </a:t>
            </a:r>
            <a:r>
              <a:rPr lang="en-US" b="1" i="1" dirty="0">
                <a:solidFill>
                  <a:schemeClr val="accent2"/>
                </a:solidFill>
              </a:rPr>
              <a:t>discovery; supervise pre‐hearing activities</a:t>
            </a:r>
            <a:r>
              <a:rPr lang="en-US" i="1" dirty="0"/>
              <a:t>.</a:t>
            </a:r>
          </a:p>
          <a:p>
            <a:r>
              <a:rPr lang="en-US" dirty="0"/>
              <a:t>Arbitrators should make clear at the preliminary conference that discovery is ordinarily </a:t>
            </a:r>
            <a:r>
              <a:rPr lang="en-US" dirty="0" smtClean="0"/>
              <a:t>much more </a:t>
            </a:r>
            <a:r>
              <a:rPr lang="en-US" dirty="0"/>
              <a:t>limited in arbitration than in litigation and should work with counsel in finding ways </a:t>
            </a:r>
            <a:r>
              <a:rPr lang="en-US" dirty="0" smtClean="0"/>
              <a:t>to limit </a:t>
            </a:r>
            <a:r>
              <a:rPr lang="en-US" dirty="0"/>
              <a:t>or streamline discovery in a manner appropriate to the circumstances</a:t>
            </a:r>
            <a:r>
              <a:rPr lang="en-US" dirty="0" smtClean="0"/>
              <a:t>. ... </a:t>
            </a:r>
            <a:br>
              <a:rPr lang="en-US" dirty="0" smtClean="0"/>
            </a:br>
            <a:r>
              <a:rPr lang="en-US" dirty="0" smtClean="0"/>
              <a:t/>
            </a:r>
            <a:br>
              <a:rPr lang="en-US" dirty="0" smtClean="0"/>
            </a:br>
            <a:r>
              <a:rPr lang="en-US" dirty="0"/>
              <a:t>They should keep a close eye on </a:t>
            </a:r>
            <a:r>
              <a:rPr lang="en-US" dirty="0" smtClean="0"/>
              <a:t>the progress </a:t>
            </a:r>
            <a:r>
              <a:rPr lang="en-US" dirty="0"/>
              <a:t>of discovery and other preparations for the hearing and should </a:t>
            </a:r>
            <a:r>
              <a:rPr lang="en-US" b="1" i="1" dirty="0">
                <a:solidFill>
                  <a:schemeClr val="accent2"/>
                </a:solidFill>
              </a:rPr>
              <a:t>promptly resolve </a:t>
            </a:r>
            <a:r>
              <a:rPr lang="en-US" b="1" i="1" dirty="0" smtClean="0">
                <a:solidFill>
                  <a:schemeClr val="accent2"/>
                </a:solidFill>
              </a:rPr>
              <a:t>any problems </a:t>
            </a:r>
            <a:r>
              <a:rPr lang="en-US" b="1" i="1" dirty="0">
                <a:solidFill>
                  <a:schemeClr val="accent2"/>
                </a:solidFill>
              </a:rPr>
              <a:t>that might disrupt the case schedule </a:t>
            </a:r>
            <a:r>
              <a:rPr lang="en-US" dirty="0"/>
              <a:t>(usually through a conference call preceded </a:t>
            </a:r>
            <a:r>
              <a:rPr lang="en-US" dirty="0" smtClean="0"/>
              <a:t>by a </a:t>
            </a:r>
            <a:r>
              <a:rPr lang="en-US" dirty="0"/>
              <a:t>jointly‐prepared email outlining the nature of the parties' disagreements and each </a:t>
            </a:r>
            <a:r>
              <a:rPr lang="en-US" dirty="0" smtClean="0"/>
              <a:t>side's position </a:t>
            </a:r>
            <a:r>
              <a:rPr lang="en-US" dirty="0"/>
              <a:t>with regard to the dispute, rather than formal written submissions) </a:t>
            </a:r>
            <a:r>
              <a:rPr lang="en-US" dirty="0" smtClean="0"/>
              <a:t>.</a:t>
            </a:r>
            <a:endParaRPr lang="en-US" dirty="0"/>
          </a:p>
          <a:p>
            <a:endParaRPr lang="en-US" dirty="0"/>
          </a:p>
        </p:txBody>
      </p:sp>
      <p:sp>
        <p:nvSpPr>
          <p:cNvPr id="3" name="Rectangle 2"/>
          <p:cNvSpPr>
            <a:spLocks noChangeArrowheads="1"/>
          </p:cNvSpPr>
          <p:nvPr/>
        </p:nvSpPr>
        <p:spPr bwMode="auto">
          <a:xfrm>
            <a:off x="7391400" y="66294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800" dirty="0">
                <a:solidFill>
                  <a:schemeClr val="tx2"/>
                </a:solidFill>
                <a:latin typeface="Calibri" pitchFamily="34" charset="0"/>
              </a:rPr>
              <a:t>P.L. Michaelson,  Esq. -- slide </a:t>
            </a:r>
            <a:r>
              <a:rPr lang="en-US" sz="800" dirty="0" smtClean="0">
                <a:solidFill>
                  <a:schemeClr val="tx2"/>
                </a:solidFill>
                <a:latin typeface="Calibri" pitchFamily="34" charset="0"/>
              </a:rPr>
              <a:t>16</a:t>
            </a:r>
            <a:endParaRPr lang="en-US" sz="800" dirty="0">
              <a:solidFill>
                <a:schemeClr val="tx2"/>
              </a:solidFill>
              <a:latin typeface="Calibri" pitchFamily="34" charset="0"/>
            </a:endParaRPr>
          </a:p>
        </p:txBody>
      </p:sp>
    </p:spTree>
    <p:extLst>
      <p:ext uri="{BB962C8B-B14F-4D97-AF65-F5344CB8AC3E}">
        <p14:creationId xmlns:p14="http://schemas.microsoft.com/office/powerpoint/2010/main" val="20952994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32727994"/>
              </p:ext>
            </p:extLst>
          </p:nvPr>
        </p:nvGraphicFramePr>
        <p:xfrm>
          <a:off x="2555776" y="512676"/>
          <a:ext cx="3960440" cy="5832648"/>
        </p:xfrm>
        <a:graphic>
          <a:graphicData uri="http://schemas.openxmlformats.org/presentationml/2006/ole">
            <mc:AlternateContent xmlns:mc="http://schemas.openxmlformats.org/markup-compatibility/2006">
              <mc:Choice xmlns:v="urn:schemas-microsoft-com:vml" Requires="v">
                <p:oleObj spid="_x0000_s4112" name="Acrobat Document" r:id="rId4" imgW="5829199" imgH="7543800" progId="AcroExch.Document.7">
                  <p:embed/>
                </p:oleObj>
              </mc:Choice>
              <mc:Fallback>
                <p:oleObj name="Acrobat Document" r:id="rId4" imgW="5829199" imgH="7543800" progId="AcroExch.Document.7">
                  <p:embed/>
                  <p:pic>
                    <p:nvPicPr>
                      <p:cNvPr id="0" name=""/>
                      <p:cNvPicPr/>
                      <p:nvPr/>
                    </p:nvPicPr>
                    <p:blipFill>
                      <a:blip r:embed="rId5"/>
                      <a:stretch>
                        <a:fillRect/>
                      </a:stretch>
                    </p:blipFill>
                    <p:spPr>
                      <a:xfrm>
                        <a:off x="2555776" y="512676"/>
                        <a:ext cx="3960440" cy="5832648"/>
                      </a:xfrm>
                      <a:prstGeom prst="rect">
                        <a:avLst/>
                      </a:prstGeom>
                      <a:ln w="12700">
                        <a:solidFill>
                          <a:schemeClr val="tx1"/>
                        </a:solidFill>
                      </a:ln>
                    </p:spPr>
                  </p:pic>
                </p:oleObj>
              </mc:Fallback>
            </mc:AlternateContent>
          </a:graphicData>
        </a:graphic>
      </p:graphicFrame>
      <p:sp>
        <p:nvSpPr>
          <p:cNvPr id="3" name="Rectangle 2"/>
          <p:cNvSpPr>
            <a:spLocks noChangeArrowheads="1"/>
          </p:cNvSpPr>
          <p:nvPr/>
        </p:nvSpPr>
        <p:spPr bwMode="auto">
          <a:xfrm>
            <a:off x="7391400" y="66294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800" dirty="0">
                <a:solidFill>
                  <a:schemeClr val="tx2"/>
                </a:solidFill>
                <a:latin typeface="Calibri" pitchFamily="34" charset="0"/>
              </a:rPr>
              <a:t>P.L. Michaelson,  Esq. -- slide </a:t>
            </a:r>
            <a:r>
              <a:rPr lang="en-US" sz="800" dirty="0" smtClean="0">
                <a:solidFill>
                  <a:schemeClr val="tx2"/>
                </a:solidFill>
                <a:latin typeface="Calibri" pitchFamily="34" charset="0"/>
              </a:rPr>
              <a:t>17</a:t>
            </a:r>
            <a:endParaRPr lang="en-US" sz="800" dirty="0">
              <a:solidFill>
                <a:schemeClr val="tx2"/>
              </a:solidFill>
              <a:latin typeface="Calibri" pitchFamily="34" charset="0"/>
            </a:endParaRPr>
          </a:p>
        </p:txBody>
      </p:sp>
    </p:spTree>
    <p:extLst>
      <p:ext uri="{BB962C8B-B14F-4D97-AF65-F5344CB8AC3E}">
        <p14:creationId xmlns:p14="http://schemas.microsoft.com/office/powerpoint/2010/main" val="36937799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038190367"/>
              </p:ext>
            </p:extLst>
          </p:nvPr>
        </p:nvGraphicFramePr>
        <p:xfrm>
          <a:off x="2411760" y="188640"/>
          <a:ext cx="4392488" cy="6480720"/>
        </p:xfrm>
        <a:graphic>
          <a:graphicData uri="http://schemas.openxmlformats.org/presentationml/2006/ole">
            <mc:AlternateContent xmlns:mc="http://schemas.openxmlformats.org/markup-compatibility/2006">
              <mc:Choice xmlns:v="urn:schemas-microsoft-com:vml" Requires="v">
                <p:oleObj spid="_x0000_s5136" name="Acrobat Document" r:id="rId4" imgW="2552486" imgH="4657657" progId="AcroExch.Document.7">
                  <p:embed/>
                </p:oleObj>
              </mc:Choice>
              <mc:Fallback>
                <p:oleObj name="Acrobat Document" r:id="rId4" imgW="2552486" imgH="4657657" progId="AcroExch.Document.7">
                  <p:embed/>
                  <p:pic>
                    <p:nvPicPr>
                      <p:cNvPr id="0" name=""/>
                      <p:cNvPicPr/>
                      <p:nvPr/>
                    </p:nvPicPr>
                    <p:blipFill>
                      <a:blip r:embed="rId5"/>
                      <a:stretch>
                        <a:fillRect/>
                      </a:stretch>
                    </p:blipFill>
                    <p:spPr>
                      <a:xfrm>
                        <a:off x="2411760" y="188640"/>
                        <a:ext cx="4392488" cy="6480720"/>
                      </a:xfrm>
                      <a:prstGeom prst="rect">
                        <a:avLst/>
                      </a:prstGeom>
                      <a:ln w="12700">
                        <a:solidFill>
                          <a:schemeClr val="tx1"/>
                        </a:solidFill>
                      </a:ln>
                    </p:spPr>
                  </p:pic>
                </p:oleObj>
              </mc:Fallback>
            </mc:AlternateContent>
          </a:graphicData>
        </a:graphic>
      </p:graphicFrame>
      <p:sp>
        <p:nvSpPr>
          <p:cNvPr id="3" name="Rectangle 2"/>
          <p:cNvSpPr>
            <a:spLocks noChangeArrowheads="1"/>
          </p:cNvSpPr>
          <p:nvPr/>
        </p:nvSpPr>
        <p:spPr bwMode="auto">
          <a:xfrm>
            <a:off x="7391400" y="66294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800" dirty="0">
                <a:solidFill>
                  <a:schemeClr val="tx2"/>
                </a:solidFill>
                <a:latin typeface="Calibri" pitchFamily="34" charset="0"/>
              </a:rPr>
              <a:t>P.L. Michaelson,  Esq. -- slide </a:t>
            </a:r>
            <a:r>
              <a:rPr lang="en-US" sz="800" dirty="0" smtClean="0">
                <a:solidFill>
                  <a:schemeClr val="tx2"/>
                </a:solidFill>
                <a:latin typeface="Calibri" pitchFamily="34" charset="0"/>
              </a:rPr>
              <a:t>18</a:t>
            </a:r>
            <a:endParaRPr lang="en-US" sz="800" dirty="0">
              <a:solidFill>
                <a:schemeClr val="tx2"/>
              </a:solidFill>
              <a:latin typeface="Calibri" pitchFamily="34" charset="0"/>
            </a:endParaRPr>
          </a:p>
        </p:txBody>
      </p:sp>
    </p:spTree>
    <p:extLst>
      <p:ext uri="{BB962C8B-B14F-4D97-AF65-F5344CB8AC3E}">
        <p14:creationId xmlns:p14="http://schemas.microsoft.com/office/powerpoint/2010/main" val="3239285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548680"/>
            <a:ext cx="7632848" cy="5832648"/>
          </a:xfrm>
          <a:prstGeom prst="rect">
            <a:avLst/>
          </a:prstGeom>
          <a:noFill/>
        </p:spPr>
        <p:txBody>
          <a:bodyPr wrap="square" rtlCol="0">
            <a:noAutofit/>
          </a:bodyPr>
          <a:lstStyle/>
          <a:p>
            <a:r>
              <a:rPr lang="en-US" sz="2800" u="sng" dirty="0" smtClean="0"/>
              <a:t>UNCITRAL Arbitration Rules</a:t>
            </a:r>
            <a:r>
              <a:rPr lang="en-US" sz="2800" dirty="0" smtClean="0"/>
              <a:t> (as revised in 2010)</a:t>
            </a:r>
          </a:p>
          <a:p>
            <a:endParaRPr lang="en-US" sz="2800" dirty="0"/>
          </a:p>
          <a:p>
            <a:r>
              <a:rPr lang="en-US" sz="2800" dirty="0" smtClean="0"/>
              <a:t>Section III. Arbitral proceedings</a:t>
            </a:r>
          </a:p>
          <a:p>
            <a:endParaRPr lang="en-US" sz="2800" dirty="0"/>
          </a:p>
          <a:p>
            <a:r>
              <a:rPr lang="en-US" sz="2800" dirty="0" smtClean="0"/>
              <a:t>Evidence</a:t>
            </a:r>
          </a:p>
          <a:p>
            <a:endParaRPr lang="en-US" sz="2800" dirty="0"/>
          </a:p>
          <a:p>
            <a:r>
              <a:rPr lang="en-US" sz="2800" dirty="0" smtClean="0"/>
              <a:t>Article 27</a:t>
            </a:r>
          </a:p>
          <a:p>
            <a:r>
              <a:rPr lang="en-US" sz="2800" dirty="0" smtClean="0"/>
              <a:t>...</a:t>
            </a:r>
            <a:endParaRPr lang="en-US" sz="2800" dirty="0"/>
          </a:p>
          <a:p>
            <a:r>
              <a:rPr lang="en-US" sz="2800" dirty="0" smtClean="0"/>
              <a:t>	3. At any time during </a:t>
            </a:r>
            <a:r>
              <a:rPr lang="en-US" sz="2800" dirty="0" smtClean="0">
                <a:solidFill>
                  <a:srgbClr val="FF0000"/>
                </a:solidFill>
              </a:rPr>
              <a:t>the arbitral proceedings the arbitral tribunal may require the parties to produce</a:t>
            </a:r>
            <a:r>
              <a:rPr lang="en-US" sz="2800" dirty="0" smtClean="0"/>
              <a:t> documents, exhibits or other evidence within such a period of time as the arbitral tribunal shall determine.</a:t>
            </a:r>
            <a:endParaRPr lang="en-US" sz="2800" dirty="0"/>
          </a:p>
        </p:txBody>
      </p:sp>
      <p:sp>
        <p:nvSpPr>
          <p:cNvPr id="5" name="Rectangle 5"/>
          <p:cNvSpPr>
            <a:spLocks noChangeArrowheads="1"/>
          </p:cNvSpPr>
          <p:nvPr/>
        </p:nvSpPr>
        <p:spPr bwMode="auto">
          <a:xfrm>
            <a:off x="7391400" y="66294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800" dirty="0">
                <a:solidFill>
                  <a:schemeClr val="tx2"/>
                </a:solidFill>
                <a:latin typeface="Calibri" pitchFamily="34" charset="0"/>
              </a:rPr>
              <a:t>P.L. Michaelson,  Esq. -- slide 1</a:t>
            </a:r>
          </a:p>
        </p:txBody>
      </p:sp>
    </p:spTree>
    <p:extLst>
      <p:ext uri="{BB962C8B-B14F-4D97-AF65-F5344CB8AC3E}">
        <p14:creationId xmlns:p14="http://schemas.microsoft.com/office/powerpoint/2010/main" val="19687922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284542"/>
            <a:ext cx="8280920" cy="5472608"/>
          </a:xfrm>
          <a:prstGeom prst="rect">
            <a:avLst/>
          </a:prstGeom>
          <a:noFill/>
        </p:spPr>
        <p:txBody>
          <a:bodyPr wrap="square" rtlCol="0">
            <a:noAutofit/>
          </a:bodyPr>
          <a:lstStyle/>
          <a:p>
            <a:r>
              <a:rPr lang="en-US" sz="2000" u="sng" dirty="0" smtClean="0"/>
              <a:t>ICDR Guidelines for Arbitrators Concerning Exchanges of Information</a:t>
            </a:r>
            <a:br>
              <a:rPr lang="en-US" sz="2000" u="sng" dirty="0" smtClean="0"/>
            </a:br>
            <a:endParaRPr lang="en-US" sz="2000" u="sng" dirty="0" smtClean="0"/>
          </a:p>
          <a:p>
            <a:r>
              <a:rPr lang="en-US" sz="2000" i="1" dirty="0" smtClean="0"/>
              <a:t>Introduction</a:t>
            </a:r>
          </a:p>
          <a:p>
            <a:endParaRPr lang="en-US" sz="2000" u="sng" dirty="0" smtClean="0"/>
          </a:p>
          <a:p>
            <a:r>
              <a:rPr lang="en-US" sz="2000" dirty="0" smtClean="0"/>
              <a:t>While arbitration must be a fair process, </a:t>
            </a:r>
            <a:r>
              <a:rPr lang="en-US" sz="2000" b="1" i="1" dirty="0" smtClean="0">
                <a:solidFill>
                  <a:schemeClr val="accent2"/>
                </a:solidFill>
              </a:rPr>
              <a:t>care must be taken to prevent the importation of procedural measures and devices from different court systems, which may be considered conducive to fairness within those systems, but which are not appropriate to the conduct of arbitrations in an international context and which are inconsistent with an alternative form of dispute resolution that is simpler, less expensive and more expeditious</a:t>
            </a:r>
            <a:r>
              <a:rPr lang="en-US" sz="2000" dirty="0" smtClean="0"/>
              <a:t>.</a:t>
            </a:r>
          </a:p>
          <a:p>
            <a:r>
              <a:rPr lang="en-US" sz="2000" dirty="0" smtClean="0"/>
              <a:t>...</a:t>
            </a:r>
            <a:br>
              <a:rPr lang="en-US" sz="2000" dirty="0" smtClean="0"/>
            </a:br>
            <a:endParaRPr lang="en-US" sz="2000" dirty="0"/>
          </a:p>
          <a:p>
            <a:r>
              <a:rPr lang="en-US" sz="2000" dirty="0" smtClean="0"/>
              <a:t>Unless the parties agree otherwise in writing, </a:t>
            </a:r>
            <a:r>
              <a:rPr lang="en-US" sz="2000" b="1" i="1" dirty="0" smtClean="0">
                <a:solidFill>
                  <a:schemeClr val="accent2"/>
                </a:solidFill>
              </a:rPr>
              <a:t>these guidelines will become effective in all international cases administered by the ICDR </a:t>
            </a:r>
            <a:r>
              <a:rPr lang="en-US" sz="2000" dirty="0" smtClean="0"/>
              <a:t>commenced </a:t>
            </a:r>
            <a:r>
              <a:rPr lang="en-US" sz="2000" b="1" i="1" dirty="0" smtClean="0">
                <a:solidFill>
                  <a:schemeClr val="accent2"/>
                </a:solidFill>
              </a:rPr>
              <a:t>after May 31, 2008 and may be adopted at the discretion of the tribunal in pending cases</a:t>
            </a:r>
            <a:r>
              <a:rPr lang="en-US" sz="2000" dirty="0" smtClean="0"/>
              <a:t>.</a:t>
            </a:r>
          </a:p>
          <a:p>
            <a:endParaRPr lang="en-US" dirty="0"/>
          </a:p>
          <a:p>
            <a:endParaRPr lang="en-US" dirty="0"/>
          </a:p>
        </p:txBody>
      </p:sp>
      <p:sp>
        <p:nvSpPr>
          <p:cNvPr id="3" name="Rectangle 2"/>
          <p:cNvSpPr>
            <a:spLocks noChangeArrowheads="1"/>
          </p:cNvSpPr>
          <p:nvPr/>
        </p:nvSpPr>
        <p:spPr bwMode="auto">
          <a:xfrm>
            <a:off x="7391400" y="66294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800" dirty="0">
                <a:solidFill>
                  <a:schemeClr val="tx2"/>
                </a:solidFill>
                <a:latin typeface="Calibri" pitchFamily="34" charset="0"/>
              </a:rPr>
              <a:t>P.L. Michaelson,  Esq. -- slide </a:t>
            </a:r>
            <a:r>
              <a:rPr lang="en-US" sz="800" dirty="0" smtClean="0">
                <a:solidFill>
                  <a:schemeClr val="tx2"/>
                </a:solidFill>
                <a:latin typeface="Calibri" pitchFamily="34" charset="0"/>
              </a:rPr>
              <a:t>19</a:t>
            </a:r>
            <a:endParaRPr lang="en-US" sz="800" dirty="0">
              <a:solidFill>
                <a:schemeClr val="tx2"/>
              </a:solidFill>
              <a:latin typeface="Calibri" pitchFamily="34" charset="0"/>
            </a:endParaRPr>
          </a:p>
        </p:txBody>
      </p:sp>
    </p:spTree>
    <p:extLst>
      <p:ext uri="{BB962C8B-B14F-4D97-AF65-F5344CB8AC3E}">
        <p14:creationId xmlns:p14="http://schemas.microsoft.com/office/powerpoint/2010/main" val="21846446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1904" y="404704"/>
            <a:ext cx="8136904" cy="5976664"/>
          </a:xfrm>
          <a:prstGeom prst="rect">
            <a:avLst/>
          </a:prstGeom>
          <a:noFill/>
        </p:spPr>
        <p:txBody>
          <a:bodyPr wrap="square" rtlCol="0">
            <a:noAutofit/>
          </a:bodyPr>
          <a:lstStyle/>
          <a:p>
            <a:r>
              <a:rPr lang="en-US" u="sng" dirty="0"/>
              <a:t>ICDR Guidelines for Arbitrators Concerning Exchanges of </a:t>
            </a:r>
            <a:r>
              <a:rPr lang="en-US" u="sng" dirty="0" smtClean="0"/>
              <a:t>Information</a:t>
            </a:r>
            <a:br>
              <a:rPr lang="en-US" u="sng" dirty="0" smtClean="0"/>
            </a:br>
            <a:r>
              <a:rPr lang="en-US" u="sng" dirty="0" smtClean="0"/>
              <a:t/>
            </a:r>
            <a:br>
              <a:rPr lang="en-US" u="sng" dirty="0" smtClean="0"/>
            </a:br>
            <a:r>
              <a:rPr lang="en-US" sz="1400" dirty="0" smtClean="0"/>
              <a:t>1. In General</a:t>
            </a:r>
          </a:p>
          <a:p>
            <a:r>
              <a:rPr lang="en-US" sz="1400" b="1" i="1" dirty="0" smtClean="0">
                <a:solidFill>
                  <a:schemeClr val="accent2"/>
                </a:solidFill>
              </a:rPr>
              <a:t>The tribunal shall manage the exchange </a:t>
            </a:r>
            <a:r>
              <a:rPr lang="en-US" sz="1400" dirty="0" smtClean="0"/>
              <a:t>of information among the parties in advance of the hearing with a view </a:t>
            </a:r>
            <a:r>
              <a:rPr lang="en-US" sz="1400" b="1" i="1" dirty="0" smtClean="0">
                <a:solidFill>
                  <a:schemeClr val="accent2"/>
                </a:solidFill>
              </a:rPr>
              <a:t>to maintaining efficiency and economy</a:t>
            </a:r>
            <a:r>
              <a:rPr lang="en-US" sz="1400" dirty="0" smtClean="0"/>
              <a:t>.</a:t>
            </a:r>
          </a:p>
          <a:p>
            <a:endParaRPr lang="en-US" sz="1400" dirty="0"/>
          </a:p>
          <a:p>
            <a:r>
              <a:rPr lang="en-US" sz="1400" dirty="0" smtClean="0"/>
              <a:t>2. Documents on which a Party Relies</a:t>
            </a:r>
          </a:p>
          <a:p>
            <a:r>
              <a:rPr lang="en-US" sz="1400" dirty="0" smtClean="0"/>
              <a:t>Parties shall </a:t>
            </a:r>
            <a:r>
              <a:rPr lang="en-US" sz="1400" b="1" i="1" dirty="0" smtClean="0">
                <a:solidFill>
                  <a:schemeClr val="accent2"/>
                </a:solidFill>
              </a:rPr>
              <a:t>exchange</a:t>
            </a:r>
            <a:r>
              <a:rPr lang="en-US" sz="1400" dirty="0" smtClean="0"/>
              <a:t>, </a:t>
            </a:r>
            <a:r>
              <a:rPr lang="en-US" sz="1400" b="1" i="1" dirty="0" smtClean="0">
                <a:solidFill>
                  <a:schemeClr val="accent2"/>
                </a:solidFill>
              </a:rPr>
              <a:t>in advance of the hearing, all documents upon which each party intends to rely</a:t>
            </a:r>
            <a:r>
              <a:rPr lang="en-US" sz="1400" dirty="0" smtClean="0"/>
              <a:t>.</a:t>
            </a:r>
          </a:p>
          <a:p>
            <a:endParaRPr lang="en-US" sz="1400" dirty="0"/>
          </a:p>
          <a:p>
            <a:r>
              <a:rPr lang="en-US" sz="1400" dirty="0" smtClean="0"/>
              <a:t>3. Document in the Possession of Another Party</a:t>
            </a:r>
          </a:p>
          <a:p>
            <a:r>
              <a:rPr lang="en-US" sz="1400" dirty="0" smtClean="0"/>
              <a:t>In addition to any disclosure pursuant to paragraph 2, </a:t>
            </a:r>
            <a:r>
              <a:rPr lang="en-US" sz="1400" b="1" i="1" dirty="0" smtClean="0">
                <a:solidFill>
                  <a:schemeClr val="accent2"/>
                </a:solidFill>
              </a:rPr>
              <a:t>the tribunal may</a:t>
            </a:r>
            <a:r>
              <a:rPr lang="en-US" sz="1400" dirty="0" smtClean="0"/>
              <a:t>, upon application, </a:t>
            </a:r>
            <a:r>
              <a:rPr lang="en-US" sz="1400" b="1" i="1" dirty="0" smtClean="0">
                <a:solidFill>
                  <a:schemeClr val="accent2"/>
                </a:solidFill>
              </a:rPr>
              <a:t>require one party to make available to another party documents </a:t>
            </a:r>
            <a:r>
              <a:rPr lang="en-US" sz="1400" dirty="0" smtClean="0"/>
              <a:t>in the party’s possession, not otherwise available to the party seeking the documents, </a:t>
            </a:r>
            <a:r>
              <a:rPr lang="en-US" sz="1400" b="1" i="1" dirty="0" smtClean="0">
                <a:solidFill>
                  <a:schemeClr val="accent2"/>
                </a:solidFill>
              </a:rPr>
              <a:t>that are reasonably believed to exist and to be relevant and material to the outcome of the case</a:t>
            </a:r>
            <a:r>
              <a:rPr lang="en-US" sz="1400" dirty="0" smtClean="0"/>
              <a:t>.</a:t>
            </a:r>
          </a:p>
          <a:p>
            <a:endParaRPr lang="en-US" sz="1400" dirty="0"/>
          </a:p>
          <a:p>
            <a:r>
              <a:rPr lang="en-US" sz="1400" dirty="0" smtClean="0"/>
              <a:t>4. Electronic Documents</a:t>
            </a:r>
          </a:p>
          <a:p>
            <a:r>
              <a:rPr lang="en-US" sz="1400" dirty="0" smtClean="0"/>
              <a:t>When documents are to maintained in </a:t>
            </a:r>
            <a:r>
              <a:rPr lang="en-US" sz="1400" b="1" i="1" dirty="0" smtClean="0">
                <a:solidFill>
                  <a:schemeClr val="accent2"/>
                </a:solidFill>
              </a:rPr>
              <a:t>electronic form</a:t>
            </a:r>
            <a:r>
              <a:rPr lang="en-US" sz="1400" dirty="0" smtClean="0"/>
              <a:t>, </a:t>
            </a:r>
            <a:r>
              <a:rPr lang="en-US" sz="1400" b="1" i="1" dirty="0" smtClean="0">
                <a:solidFill>
                  <a:schemeClr val="accent2"/>
                </a:solidFill>
              </a:rPr>
              <a:t>the party in possession of such documents may make them available in the form</a:t>
            </a:r>
            <a:r>
              <a:rPr lang="en-US" sz="1400" dirty="0" smtClean="0"/>
              <a:t> (which may be paper copies) </a:t>
            </a:r>
            <a:r>
              <a:rPr lang="en-US" sz="1400" b="1" i="1" dirty="0" smtClean="0">
                <a:solidFill>
                  <a:schemeClr val="accent2"/>
                </a:solidFill>
              </a:rPr>
              <a:t>most convenient and economical for it, unless the Tribunal determines ... that there is a compelling need for access to the documents in a different form</a:t>
            </a:r>
            <a:r>
              <a:rPr lang="en-US" sz="1400" dirty="0" smtClean="0"/>
              <a:t>.  </a:t>
            </a:r>
            <a:r>
              <a:rPr lang="en-US" sz="1400" b="1" i="1" dirty="0" smtClean="0">
                <a:solidFill>
                  <a:schemeClr val="accent2"/>
                </a:solidFill>
              </a:rPr>
              <a:t>Requests for documents maintained in electronic form should be narrowly focused and structured to make searching for them as economical as possible</a:t>
            </a:r>
            <a:r>
              <a:rPr lang="en-US" sz="1400" dirty="0" smtClean="0"/>
              <a:t>. ...</a:t>
            </a:r>
          </a:p>
          <a:p>
            <a:endParaRPr lang="en-US" sz="1400" dirty="0"/>
          </a:p>
          <a:p>
            <a:r>
              <a:rPr lang="en-US" sz="1400" dirty="0" smtClean="0"/>
              <a:t>8. Cost and Compliance</a:t>
            </a:r>
          </a:p>
          <a:p>
            <a:r>
              <a:rPr lang="en-US" sz="1400" dirty="0" smtClean="0"/>
              <a:t>... </a:t>
            </a:r>
            <a:r>
              <a:rPr lang="en-US" sz="1400" b="1" i="1" dirty="0" smtClean="0">
                <a:solidFill>
                  <a:schemeClr val="accent2"/>
                </a:solidFill>
              </a:rPr>
              <a:t>the Tribunal </a:t>
            </a:r>
            <a:r>
              <a:rPr lang="en-US" sz="1400" dirty="0" smtClean="0"/>
              <a:t>shall require a requesting party to justify the time and expense that its request may involve, and may condition </a:t>
            </a:r>
            <a:r>
              <a:rPr lang="en-US" sz="1400" b="1" i="1" dirty="0" smtClean="0">
                <a:solidFill>
                  <a:schemeClr val="accent2"/>
                </a:solidFill>
              </a:rPr>
              <a:t>granting such a request on the payment of part or all of the cost by the party seeking the information</a:t>
            </a:r>
            <a:r>
              <a:rPr lang="en-US" sz="1400" dirty="0" smtClean="0"/>
              <a:t>.</a:t>
            </a:r>
            <a:endParaRPr lang="en-US" sz="1600" dirty="0" smtClean="0"/>
          </a:p>
          <a:p>
            <a:endParaRPr lang="en-US" dirty="0"/>
          </a:p>
        </p:txBody>
      </p:sp>
      <p:sp>
        <p:nvSpPr>
          <p:cNvPr id="5" name="Rectangle 4"/>
          <p:cNvSpPr>
            <a:spLocks noChangeArrowheads="1"/>
          </p:cNvSpPr>
          <p:nvPr/>
        </p:nvSpPr>
        <p:spPr bwMode="auto">
          <a:xfrm>
            <a:off x="7391400" y="66294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800" dirty="0">
                <a:solidFill>
                  <a:schemeClr val="tx2"/>
                </a:solidFill>
                <a:latin typeface="Calibri" pitchFamily="34" charset="0"/>
              </a:rPr>
              <a:t>P.L. Michaelson,  Esq. -- slide </a:t>
            </a:r>
            <a:r>
              <a:rPr lang="en-US" sz="800" dirty="0" smtClean="0">
                <a:solidFill>
                  <a:schemeClr val="tx2"/>
                </a:solidFill>
                <a:latin typeface="Calibri" pitchFamily="34" charset="0"/>
              </a:rPr>
              <a:t>20</a:t>
            </a:r>
            <a:endParaRPr lang="en-US" sz="800" dirty="0">
              <a:solidFill>
                <a:schemeClr val="tx2"/>
              </a:solidFill>
              <a:latin typeface="Calibri" pitchFamily="34" charset="0"/>
            </a:endParaRPr>
          </a:p>
        </p:txBody>
      </p:sp>
    </p:spTree>
    <p:extLst>
      <p:ext uri="{BB962C8B-B14F-4D97-AF65-F5344CB8AC3E}">
        <p14:creationId xmlns:p14="http://schemas.microsoft.com/office/powerpoint/2010/main" val="17821466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86913346"/>
              </p:ext>
            </p:extLst>
          </p:nvPr>
        </p:nvGraphicFramePr>
        <p:xfrm>
          <a:off x="3233738" y="595313"/>
          <a:ext cx="2676525" cy="5667375"/>
        </p:xfrm>
        <a:graphic>
          <a:graphicData uri="http://schemas.openxmlformats.org/presentationml/2006/ole">
            <mc:AlternateContent xmlns:mc="http://schemas.openxmlformats.org/markup-compatibility/2006">
              <mc:Choice xmlns:v="urn:schemas-microsoft-com:vml" Requires="v">
                <p:oleObj spid="_x0000_s6160" name="Acrobat Document" r:id="rId4" imgW="2676477" imgH="5667172" progId="AcroExch.Document.7">
                  <p:embed/>
                </p:oleObj>
              </mc:Choice>
              <mc:Fallback>
                <p:oleObj name="Acrobat Document" r:id="rId4" imgW="2676477" imgH="5667172" progId="AcroExch.Document.7">
                  <p:embed/>
                  <p:pic>
                    <p:nvPicPr>
                      <p:cNvPr id="0" name=""/>
                      <p:cNvPicPr/>
                      <p:nvPr/>
                    </p:nvPicPr>
                    <p:blipFill>
                      <a:blip r:embed="rId5"/>
                      <a:stretch>
                        <a:fillRect/>
                      </a:stretch>
                    </p:blipFill>
                    <p:spPr>
                      <a:xfrm>
                        <a:off x="3233738" y="595313"/>
                        <a:ext cx="2676525" cy="5667375"/>
                      </a:xfrm>
                      <a:prstGeom prst="rect">
                        <a:avLst/>
                      </a:prstGeom>
                      <a:ln w="12700">
                        <a:solidFill>
                          <a:schemeClr val="tx1"/>
                        </a:solidFill>
                      </a:ln>
                    </p:spPr>
                  </p:pic>
                </p:oleObj>
              </mc:Fallback>
            </mc:AlternateContent>
          </a:graphicData>
        </a:graphic>
      </p:graphicFrame>
      <p:sp>
        <p:nvSpPr>
          <p:cNvPr id="4" name="Rectangle 3"/>
          <p:cNvSpPr>
            <a:spLocks noChangeArrowheads="1"/>
          </p:cNvSpPr>
          <p:nvPr/>
        </p:nvSpPr>
        <p:spPr bwMode="auto">
          <a:xfrm>
            <a:off x="7391400" y="66294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800" dirty="0">
                <a:solidFill>
                  <a:schemeClr val="tx2"/>
                </a:solidFill>
                <a:latin typeface="Calibri" pitchFamily="34" charset="0"/>
              </a:rPr>
              <a:t>P.L. Michaelson,  Esq. -- slide </a:t>
            </a:r>
            <a:r>
              <a:rPr lang="en-US" sz="800" dirty="0" smtClean="0">
                <a:solidFill>
                  <a:schemeClr val="tx2"/>
                </a:solidFill>
                <a:latin typeface="Calibri" pitchFamily="34" charset="0"/>
              </a:rPr>
              <a:t>21</a:t>
            </a:r>
            <a:endParaRPr lang="en-US" sz="800" dirty="0">
              <a:solidFill>
                <a:schemeClr val="tx2"/>
              </a:solidFill>
              <a:latin typeface="Calibri" pitchFamily="34" charset="0"/>
            </a:endParaRPr>
          </a:p>
        </p:txBody>
      </p:sp>
    </p:spTree>
    <p:extLst>
      <p:ext uri="{BB962C8B-B14F-4D97-AF65-F5344CB8AC3E}">
        <p14:creationId xmlns:p14="http://schemas.microsoft.com/office/powerpoint/2010/main" val="23855733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88640"/>
            <a:ext cx="8568952" cy="6521152"/>
          </a:xfrm>
          <a:prstGeom prst="rect">
            <a:avLst/>
          </a:prstGeom>
          <a:noFill/>
        </p:spPr>
        <p:txBody>
          <a:bodyPr wrap="square" rtlCol="0">
            <a:noAutofit/>
          </a:bodyPr>
          <a:lstStyle/>
          <a:p>
            <a:r>
              <a:rPr lang="en-US" u="sng" dirty="0" smtClean="0"/>
              <a:t>IBA Rules on the Taking of Evidence in International Arbitration</a:t>
            </a:r>
            <a:br>
              <a:rPr lang="en-US" u="sng" dirty="0" smtClean="0"/>
            </a:br>
            <a:r>
              <a:rPr lang="en-US" u="sng" dirty="0" smtClean="0"/>
              <a:t/>
            </a:r>
            <a:br>
              <a:rPr lang="en-US" u="sng" dirty="0" smtClean="0"/>
            </a:br>
            <a:r>
              <a:rPr lang="en-US" sz="1300" b="1" dirty="0"/>
              <a:t>Article 2 Consultation on Evidentiary Issues</a:t>
            </a:r>
          </a:p>
          <a:p>
            <a:r>
              <a:rPr lang="en-US" sz="1300" dirty="0"/>
              <a:t>1. The </a:t>
            </a:r>
            <a:r>
              <a:rPr lang="en-US" sz="1300" b="1" i="1" dirty="0">
                <a:solidFill>
                  <a:schemeClr val="accent2"/>
                </a:solidFill>
              </a:rPr>
              <a:t>Arbitral Tribunal shall consult the Parties </a:t>
            </a:r>
            <a:r>
              <a:rPr lang="en-US" sz="1300" dirty="0" smtClean="0"/>
              <a:t>at the </a:t>
            </a:r>
            <a:r>
              <a:rPr lang="en-US" sz="1300" dirty="0"/>
              <a:t>earliest appropriate time in the </a:t>
            </a:r>
            <a:r>
              <a:rPr lang="en-US" sz="1300" dirty="0" smtClean="0"/>
              <a:t>proceedings and </a:t>
            </a:r>
            <a:r>
              <a:rPr lang="en-US" sz="1300" dirty="0"/>
              <a:t>invite them to consult each other with a </a:t>
            </a:r>
            <a:r>
              <a:rPr lang="en-US" sz="1300" dirty="0" smtClean="0"/>
              <a:t>view to </a:t>
            </a:r>
            <a:r>
              <a:rPr lang="en-US" sz="1300" b="1" i="1" dirty="0">
                <a:solidFill>
                  <a:schemeClr val="accent2"/>
                </a:solidFill>
              </a:rPr>
              <a:t>agreeing on an efficient, economical and </a:t>
            </a:r>
            <a:r>
              <a:rPr lang="en-US" sz="1300" b="1" i="1" dirty="0" smtClean="0">
                <a:solidFill>
                  <a:schemeClr val="accent2"/>
                </a:solidFill>
              </a:rPr>
              <a:t>fair process </a:t>
            </a:r>
            <a:r>
              <a:rPr lang="en-US" sz="1300" b="1" i="1" dirty="0">
                <a:solidFill>
                  <a:schemeClr val="accent2"/>
                </a:solidFill>
              </a:rPr>
              <a:t>for the taking of evidence</a:t>
            </a:r>
            <a:r>
              <a:rPr lang="en-US" sz="1300" dirty="0" smtClean="0"/>
              <a:t>.</a:t>
            </a:r>
          </a:p>
          <a:p>
            <a:endParaRPr lang="en-US" sz="1300" dirty="0"/>
          </a:p>
          <a:p>
            <a:r>
              <a:rPr lang="en-US" sz="1300" b="1" dirty="0"/>
              <a:t>Article 3 </a:t>
            </a:r>
            <a:r>
              <a:rPr lang="en-US" sz="1300" b="1" dirty="0" smtClean="0"/>
              <a:t>Documents</a:t>
            </a:r>
          </a:p>
          <a:p>
            <a:r>
              <a:rPr lang="en-US" sz="1300" dirty="0" smtClean="0"/>
              <a:t>1. ... each </a:t>
            </a:r>
            <a:r>
              <a:rPr lang="en-US" sz="1300" dirty="0"/>
              <a:t>Party shall submit to the Arbitral </a:t>
            </a:r>
            <a:r>
              <a:rPr lang="en-US" sz="1300" dirty="0" smtClean="0"/>
              <a:t>Tribunal and </a:t>
            </a:r>
            <a:r>
              <a:rPr lang="en-US" sz="1300" dirty="0"/>
              <a:t>to the other Parties all </a:t>
            </a:r>
            <a:r>
              <a:rPr lang="en-US" sz="1300" b="1" i="1" dirty="0">
                <a:solidFill>
                  <a:schemeClr val="accent2"/>
                </a:solidFill>
              </a:rPr>
              <a:t>Documents available to</a:t>
            </a:r>
          </a:p>
          <a:p>
            <a:r>
              <a:rPr lang="en-US" sz="1300" b="1" i="1" dirty="0">
                <a:solidFill>
                  <a:schemeClr val="accent2"/>
                </a:solidFill>
              </a:rPr>
              <a:t>it on which it relies</a:t>
            </a:r>
            <a:r>
              <a:rPr lang="en-US" sz="1300" dirty="0"/>
              <a:t>, including public </a:t>
            </a:r>
            <a:r>
              <a:rPr lang="en-US" sz="1300" dirty="0" smtClean="0"/>
              <a:t>Documents and </a:t>
            </a:r>
            <a:r>
              <a:rPr lang="en-US" sz="1300" dirty="0"/>
              <a:t>those in the public domain, except for </a:t>
            </a:r>
            <a:r>
              <a:rPr lang="en-US" sz="1300" dirty="0" smtClean="0"/>
              <a:t>any Documents </a:t>
            </a:r>
            <a:r>
              <a:rPr lang="en-US" sz="1300" dirty="0"/>
              <a:t>that have already been submitted </a:t>
            </a:r>
            <a:r>
              <a:rPr lang="en-US" sz="1300" dirty="0" smtClean="0"/>
              <a:t>by another Party.</a:t>
            </a:r>
          </a:p>
          <a:p>
            <a:endParaRPr lang="en-US" sz="1300" dirty="0"/>
          </a:p>
          <a:p>
            <a:r>
              <a:rPr lang="en-US" sz="1300" dirty="0" smtClean="0"/>
              <a:t>2. Within </a:t>
            </a:r>
            <a:r>
              <a:rPr lang="en-US" sz="1300" dirty="0"/>
              <a:t>the time ordered by the Arbitral </a:t>
            </a:r>
            <a:r>
              <a:rPr lang="en-US" sz="1300" dirty="0" smtClean="0"/>
              <a:t>Tribunal, any </a:t>
            </a:r>
            <a:r>
              <a:rPr lang="en-US" sz="1300" dirty="0"/>
              <a:t>Party may submit to the Arbitral Tribunal and </a:t>
            </a:r>
            <a:r>
              <a:rPr lang="en-US" sz="1300" dirty="0" smtClean="0"/>
              <a:t>to the </a:t>
            </a:r>
            <a:r>
              <a:rPr lang="en-US" sz="1300" dirty="0"/>
              <a:t>other Parties a </a:t>
            </a:r>
            <a:r>
              <a:rPr lang="en-US" sz="1300" b="1" i="1" dirty="0">
                <a:solidFill>
                  <a:schemeClr val="accent2"/>
                </a:solidFill>
              </a:rPr>
              <a:t>Request to Produce</a:t>
            </a:r>
            <a:r>
              <a:rPr lang="en-US" sz="1300" dirty="0" smtClean="0"/>
              <a:t>.</a:t>
            </a:r>
          </a:p>
          <a:p>
            <a:endParaRPr lang="en-US" sz="1300" dirty="0"/>
          </a:p>
          <a:p>
            <a:r>
              <a:rPr lang="en-US" sz="1300" dirty="0"/>
              <a:t>3. A Request to Produce shall contain:</a:t>
            </a:r>
          </a:p>
          <a:p>
            <a:r>
              <a:rPr lang="en-US" sz="1300" i="1" dirty="0" smtClean="0"/>
              <a:t>(a) (i</a:t>
            </a:r>
            <a:r>
              <a:rPr lang="en-US" sz="1300" i="1" dirty="0"/>
              <a:t>) </a:t>
            </a:r>
            <a:r>
              <a:rPr lang="en-US" sz="1300" dirty="0" smtClean="0"/>
              <a:t>a </a:t>
            </a:r>
            <a:r>
              <a:rPr lang="en-US" sz="1300" b="1" i="1" dirty="0" smtClean="0">
                <a:solidFill>
                  <a:schemeClr val="accent2"/>
                </a:solidFill>
              </a:rPr>
              <a:t>description of each requested Document sufficient to identify it</a:t>
            </a:r>
            <a:r>
              <a:rPr lang="en-US" sz="1300" dirty="0" smtClean="0"/>
              <a:t>, or</a:t>
            </a:r>
          </a:p>
          <a:p>
            <a:r>
              <a:rPr lang="en-US" sz="1300" i="1" dirty="0" smtClean="0"/>
              <a:t>(ii</a:t>
            </a:r>
            <a:r>
              <a:rPr lang="en-US" sz="1300" i="1" dirty="0"/>
              <a:t>) </a:t>
            </a:r>
            <a:r>
              <a:rPr lang="en-US" sz="1300" dirty="0"/>
              <a:t>a </a:t>
            </a:r>
            <a:r>
              <a:rPr lang="en-US" sz="1300" b="1" i="1" dirty="0" smtClean="0">
                <a:solidFill>
                  <a:schemeClr val="accent2"/>
                </a:solidFill>
              </a:rPr>
              <a:t>description </a:t>
            </a:r>
            <a:r>
              <a:rPr lang="en-US" sz="1300" b="1" i="1" dirty="0">
                <a:solidFill>
                  <a:schemeClr val="accent2"/>
                </a:solidFill>
              </a:rPr>
              <a:t>in sufficient detail </a:t>
            </a:r>
            <a:r>
              <a:rPr lang="en-US" sz="1300" dirty="0"/>
              <a:t>(</a:t>
            </a:r>
            <a:r>
              <a:rPr lang="en-US" sz="1300" dirty="0" smtClean="0"/>
              <a:t>including subject </a:t>
            </a:r>
            <a:r>
              <a:rPr lang="en-US" sz="1300" dirty="0"/>
              <a:t>matter) </a:t>
            </a:r>
            <a:r>
              <a:rPr lang="en-US" sz="1300" b="1" i="1" dirty="0">
                <a:solidFill>
                  <a:schemeClr val="accent2"/>
                </a:solidFill>
              </a:rPr>
              <a:t>of a narrow and </a:t>
            </a:r>
            <a:r>
              <a:rPr lang="en-US" sz="1300" b="1" i="1" dirty="0" smtClean="0">
                <a:solidFill>
                  <a:schemeClr val="accent2"/>
                </a:solidFill>
              </a:rPr>
              <a:t>specific requested </a:t>
            </a:r>
            <a:r>
              <a:rPr lang="en-US" sz="1300" b="1" i="1" dirty="0">
                <a:solidFill>
                  <a:schemeClr val="accent2"/>
                </a:solidFill>
              </a:rPr>
              <a:t>category of Documents </a:t>
            </a:r>
            <a:r>
              <a:rPr lang="en-US" sz="1300" dirty="0"/>
              <a:t>that </a:t>
            </a:r>
            <a:r>
              <a:rPr lang="en-US" sz="1300" dirty="0" smtClean="0"/>
              <a:t>are reasonably </a:t>
            </a:r>
            <a:r>
              <a:rPr lang="en-US" sz="1300" dirty="0"/>
              <a:t>believed to exist; in the case </a:t>
            </a:r>
            <a:r>
              <a:rPr lang="en-US" sz="1300" dirty="0" smtClean="0"/>
              <a:t>of Documents </a:t>
            </a:r>
            <a:r>
              <a:rPr lang="en-US" sz="1300" dirty="0"/>
              <a:t>maintained in electronic form, </a:t>
            </a:r>
            <a:r>
              <a:rPr lang="en-US" sz="1300" dirty="0" smtClean="0"/>
              <a:t>the requesting </a:t>
            </a:r>
            <a:r>
              <a:rPr lang="en-US" sz="1300" dirty="0"/>
              <a:t>Party may, or the </a:t>
            </a:r>
            <a:r>
              <a:rPr lang="en-US" sz="1300" b="1" i="1" dirty="0">
                <a:solidFill>
                  <a:schemeClr val="accent2"/>
                </a:solidFill>
              </a:rPr>
              <a:t>Arbitral </a:t>
            </a:r>
            <a:r>
              <a:rPr lang="en-US" sz="1300" b="1" i="1" dirty="0" smtClean="0">
                <a:solidFill>
                  <a:schemeClr val="accent2"/>
                </a:solidFill>
              </a:rPr>
              <a:t>Tribunal may </a:t>
            </a:r>
            <a:r>
              <a:rPr lang="en-US" sz="1300" b="1" i="1" dirty="0">
                <a:solidFill>
                  <a:schemeClr val="accent2"/>
                </a:solidFill>
              </a:rPr>
              <a:t>order that it shall be required to, </a:t>
            </a:r>
            <a:r>
              <a:rPr lang="en-US" sz="1300" b="1" i="1" dirty="0" smtClean="0">
                <a:solidFill>
                  <a:schemeClr val="accent2"/>
                </a:solidFill>
              </a:rPr>
              <a:t>identify specific </a:t>
            </a:r>
            <a:r>
              <a:rPr lang="en-US" sz="1300" b="1" i="1" dirty="0">
                <a:solidFill>
                  <a:schemeClr val="accent2"/>
                </a:solidFill>
              </a:rPr>
              <a:t>files, search terms, individuals or </a:t>
            </a:r>
            <a:r>
              <a:rPr lang="en-US" sz="1300" b="1" i="1" dirty="0" smtClean="0">
                <a:solidFill>
                  <a:schemeClr val="accent2"/>
                </a:solidFill>
              </a:rPr>
              <a:t>other means </a:t>
            </a:r>
            <a:r>
              <a:rPr lang="en-US" sz="1300" b="1" i="1" dirty="0">
                <a:solidFill>
                  <a:schemeClr val="accent2"/>
                </a:solidFill>
              </a:rPr>
              <a:t>of searching for such Documents in </a:t>
            </a:r>
            <a:r>
              <a:rPr lang="en-US" sz="1300" b="1" i="1" dirty="0" smtClean="0">
                <a:solidFill>
                  <a:schemeClr val="accent2"/>
                </a:solidFill>
              </a:rPr>
              <a:t>an efficient </a:t>
            </a:r>
            <a:r>
              <a:rPr lang="en-US" sz="1300" b="1" i="1" dirty="0">
                <a:solidFill>
                  <a:schemeClr val="accent2"/>
                </a:solidFill>
              </a:rPr>
              <a:t>and economical manner</a:t>
            </a:r>
            <a:r>
              <a:rPr lang="en-US" sz="1300" dirty="0"/>
              <a:t>;</a:t>
            </a:r>
          </a:p>
          <a:p>
            <a:r>
              <a:rPr lang="en-US" sz="1300" dirty="0"/>
              <a:t>(b) </a:t>
            </a:r>
            <a:r>
              <a:rPr lang="en-US" sz="1300" b="1" i="1" dirty="0">
                <a:solidFill>
                  <a:schemeClr val="accent2"/>
                </a:solidFill>
              </a:rPr>
              <a:t>a statement as to how the Documents </a:t>
            </a:r>
            <a:r>
              <a:rPr lang="en-US" sz="1300" b="1" i="1" dirty="0" smtClean="0">
                <a:solidFill>
                  <a:schemeClr val="accent2"/>
                </a:solidFill>
              </a:rPr>
              <a:t>requested are </a:t>
            </a:r>
            <a:r>
              <a:rPr lang="en-US" sz="1300" b="1" i="1" dirty="0">
                <a:solidFill>
                  <a:schemeClr val="accent2"/>
                </a:solidFill>
              </a:rPr>
              <a:t>relevant to the case and material to </a:t>
            </a:r>
            <a:r>
              <a:rPr lang="en-US" sz="1300" b="1" i="1" dirty="0" smtClean="0">
                <a:solidFill>
                  <a:schemeClr val="accent2"/>
                </a:solidFill>
              </a:rPr>
              <a:t>its outcome</a:t>
            </a:r>
            <a:r>
              <a:rPr lang="en-US" sz="1300" dirty="0"/>
              <a:t>; </a:t>
            </a:r>
            <a:r>
              <a:rPr lang="en-US" sz="1300" dirty="0" smtClean="0"/>
              <a:t>and </a:t>
            </a:r>
            <a:br>
              <a:rPr lang="en-US" sz="1300" dirty="0" smtClean="0"/>
            </a:br>
            <a:r>
              <a:rPr lang="en-US" sz="1300" dirty="0" smtClean="0"/>
              <a:t>(c</a:t>
            </a:r>
            <a:r>
              <a:rPr lang="en-US" sz="1300" dirty="0"/>
              <a:t>) </a:t>
            </a:r>
            <a:r>
              <a:rPr lang="en-US" sz="1300" i="1" dirty="0"/>
              <a:t>(i) </a:t>
            </a:r>
            <a:r>
              <a:rPr lang="en-US" sz="1300" dirty="0"/>
              <a:t>a statement that the Documents </a:t>
            </a:r>
            <a:r>
              <a:rPr lang="en-US" sz="1300" dirty="0" smtClean="0"/>
              <a:t>requested are </a:t>
            </a:r>
            <a:r>
              <a:rPr lang="en-US" sz="1300" dirty="0"/>
              <a:t>not in the possession, custody or </a:t>
            </a:r>
            <a:r>
              <a:rPr lang="en-US" sz="1300" dirty="0" smtClean="0"/>
              <a:t>control of </a:t>
            </a:r>
            <a:r>
              <a:rPr lang="en-US" sz="1300" dirty="0"/>
              <a:t>the requesting Party or a statement </a:t>
            </a:r>
            <a:r>
              <a:rPr lang="en-US" sz="1300" dirty="0" smtClean="0"/>
              <a:t>of the </a:t>
            </a:r>
            <a:r>
              <a:rPr lang="en-US" sz="1300" dirty="0"/>
              <a:t>reasons why it would be </a:t>
            </a:r>
            <a:r>
              <a:rPr lang="en-US" sz="1300" dirty="0" smtClean="0"/>
              <a:t>unreasonably burdensome </a:t>
            </a:r>
            <a:r>
              <a:rPr lang="en-US" sz="1300" dirty="0"/>
              <a:t>for the requesting Party </a:t>
            </a:r>
            <a:r>
              <a:rPr lang="en-US" sz="1300" dirty="0" smtClean="0"/>
              <a:t>to produce </a:t>
            </a:r>
            <a:r>
              <a:rPr lang="en-US" sz="1300" dirty="0"/>
              <a:t>such Documents, </a:t>
            </a:r>
            <a:r>
              <a:rPr lang="en-US" sz="1300" dirty="0" smtClean="0"/>
              <a:t>and </a:t>
            </a:r>
          </a:p>
          <a:p>
            <a:r>
              <a:rPr lang="en-US" sz="1300" i="1" dirty="0" smtClean="0"/>
              <a:t>(ii</a:t>
            </a:r>
            <a:r>
              <a:rPr lang="en-US" sz="1300" i="1" dirty="0"/>
              <a:t>) </a:t>
            </a:r>
            <a:r>
              <a:rPr lang="en-US" sz="1300" dirty="0"/>
              <a:t>a statement of the reasons why the </a:t>
            </a:r>
            <a:r>
              <a:rPr lang="en-US" sz="1300" dirty="0" smtClean="0"/>
              <a:t>requesting Party </a:t>
            </a:r>
            <a:r>
              <a:rPr lang="en-US" sz="1300" dirty="0"/>
              <a:t>assumes the Documents requested are </a:t>
            </a:r>
            <a:r>
              <a:rPr lang="en-US" sz="1300" dirty="0" smtClean="0"/>
              <a:t>in the  possession</a:t>
            </a:r>
            <a:r>
              <a:rPr lang="en-US" sz="1300" dirty="0"/>
              <a:t>, custody or control of </a:t>
            </a:r>
            <a:r>
              <a:rPr lang="en-US" sz="1300" dirty="0" smtClean="0"/>
              <a:t>another Party.</a:t>
            </a:r>
          </a:p>
          <a:p>
            <a:endParaRPr lang="en-US" sz="1300" dirty="0"/>
          </a:p>
          <a:p>
            <a:r>
              <a:rPr lang="en-US" sz="1300" dirty="0"/>
              <a:t>12. With respect to the form of submission or </a:t>
            </a:r>
            <a:r>
              <a:rPr lang="en-US" sz="1300" dirty="0" smtClean="0"/>
              <a:t>production of </a:t>
            </a:r>
            <a:r>
              <a:rPr lang="en-US" sz="1300" dirty="0"/>
              <a:t>Documents:</a:t>
            </a:r>
          </a:p>
          <a:p>
            <a:r>
              <a:rPr lang="en-US" sz="1300" dirty="0" smtClean="0"/>
              <a:t> ... (</a:t>
            </a:r>
            <a:r>
              <a:rPr lang="en-US" sz="1300" dirty="0"/>
              <a:t>b) Documents that a Party </a:t>
            </a:r>
            <a:r>
              <a:rPr lang="en-US" sz="1300" b="1" i="1" dirty="0">
                <a:solidFill>
                  <a:srgbClr val="FF0000"/>
                </a:solidFill>
              </a:rPr>
              <a:t>maintains in </a:t>
            </a:r>
            <a:r>
              <a:rPr lang="en-US" sz="1300" b="1" i="1" dirty="0" smtClean="0">
                <a:solidFill>
                  <a:srgbClr val="FF0000"/>
                </a:solidFill>
              </a:rPr>
              <a:t>electronic form </a:t>
            </a:r>
            <a:r>
              <a:rPr lang="en-US" sz="1300" b="1" i="1" dirty="0">
                <a:solidFill>
                  <a:srgbClr val="FF0000"/>
                </a:solidFill>
              </a:rPr>
              <a:t>shall be submitted or produced in </a:t>
            </a:r>
            <a:r>
              <a:rPr lang="en-US" sz="1300" b="1" i="1" dirty="0" smtClean="0">
                <a:solidFill>
                  <a:srgbClr val="FF0000"/>
                </a:solidFill>
              </a:rPr>
              <a:t>the form </a:t>
            </a:r>
            <a:r>
              <a:rPr lang="en-US" sz="1300" b="1" i="1" dirty="0">
                <a:solidFill>
                  <a:srgbClr val="FF0000"/>
                </a:solidFill>
              </a:rPr>
              <a:t>most convenient or economical to it </a:t>
            </a:r>
            <a:r>
              <a:rPr lang="en-US" sz="1300" b="1" i="1" dirty="0" smtClean="0">
                <a:solidFill>
                  <a:srgbClr val="FF0000"/>
                </a:solidFill>
              </a:rPr>
              <a:t>that is </a:t>
            </a:r>
            <a:r>
              <a:rPr lang="en-US" sz="1300" b="1" i="1" dirty="0">
                <a:solidFill>
                  <a:srgbClr val="FF0000"/>
                </a:solidFill>
              </a:rPr>
              <a:t>reasonably usable by the recipients</a:t>
            </a:r>
            <a:r>
              <a:rPr lang="en-US" sz="1300" dirty="0"/>
              <a:t>, </a:t>
            </a:r>
            <a:r>
              <a:rPr lang="en-US" sz="1300" dirty="0" smtClean="0"/>
              <a:t>unless the </a:t>
            </a:r>
            <a:r>
              <a:rPr lang="en-US" sz="1300" dirty="0"/>
              <a:t>Parties agree otherwise or, in the absence </a:t>
            </a:r>
            <a:r>
              <a:rPr lang="en-US" sz="1300" dirty="0" smtClean="0"/>
              <a:t>of such </a:t>
            </a:r>
            <a:r>
              <a:rPr lang="en-US" sz="1300" dirty="0"/>
              <a:t>agreement, the Arbitral Tribunal </a:t>
            </a:r>
            <a:r>
              <a:rPr lang="en-US" sz="1300" dirty="0" smtClean="0"/>
              <a:t>decides otherwise</a:t>
            </a:r>
            <a:r>
              <a:rPr lang="en-US" sz="1300" dirty="0"/>
              <a:t>;</a:t>
            </a:r>
            <a:endParaRPr lang="en-US" sz="1300" dirty="0" smtClean="0"/>
          </a:p>
          <a:p>
            <a:endParaRPr lang="en-US" sz="1200" dirty="0"/>
          </a:p>
        </p:txBody>
      </p:sp>
      <p:sp>
        <p:nvSpPr>
          <p:cNvPr id="3" name="Rectangle 2"/>
          <p:cNvSpPr>
            <a:spLocks noChangeArrowheads="1"/>
          </p:cNvSpPr>
          <p:nvPr/>
        </p:nvSpPr>
        <p:spPr bwMode="auto">
          <a:xfrm>
            <a:off x="7391400" y="66294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800" dirty="0">
                <a:solidFill>
                  <a:schemeClr val="tx2"/>
                </a:solidFill>
                <a:latin typeface="Calibri" pitchFamily="34" charset="0"/>
              </a:rPr>
              <a:t>P.L. Michaelson,  Esq. -- slide </a:t>
            </a:r>
            <a:r>
              <a:rPr lang="en-US" sz="800" dirty="0" smtClean="0">
                <a:solidFill>
                  <a:schemeClr val="tx2"/>
                </a:solidFill>
                <a:latin typeface="Calibri" pitchFamily="34" charset="0"/>
              </a:rPr>
              <a:t>22</a:t>
            </a:r>
            <a:endParaRPr lang="en-US" sz="800" dirty="0">
              <a:solidFill>
                <a:schemeClr val="tx2"/>
              </a:solidFill>
              <a:latin typeface="Calibri" pitchFamily="34" charset="0"/>
            </a:endParaRPr>
          </a:p>
        </p:txBody>
      </p:sp>
    </p:spTree>
    <p:extLst>
      <p:ext uri="{BB962C8B-B14F-4D97-AF65-F5344CB8AC3E}">
        <p14:creationId xmlns:p14="http://schemas.microsoft.com/office/powerpoint/2010/main" val="33708881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312625685"/>
              </p:ext>
            </p:extLst>
          </p:nvPr>
        </p:nvGraphicFramePr>
        <p:xfrm>
          <a:off x="3233738" y="595313"/>
          <a:ext cx="2676525" cy="5667375"/>
        </p:xfrm>
        <a:graphic>
          <a:graphicData uri="http://schemas.openxmlformats.org/presentationml/2006/ole">
            <mc:AlternateContent xmlns:mc="http://schemas.openxmlformats.org/markup-compatibility/2006">
              <mc:Choice xmlns:v="urn:schemas-microsoft-com:vml" Requires="v">
                <p:oleObj spid="_x0000_s7183" name="Acrobat Document" r:id="rId4" imgW="2676457" imgH="5667172" progId="AcroExch.Document.7">
                  <p:embed/>
                </p:oleObj>
              </mc:Choice>
              <mc:Fallback>
                <p:oleObj name="Acrobat Document" r:id="rId4" imgW="2676457" imgH="5667172" progId="AcroExch.Document.7">
                  <p:embed/>
                  <p:pic>
                    <p:nvPicPr>
                      <p:cNvPr id="0" name=""/>
                      <p:cNvPicPr/>
                      <p:nvPr/>
                    </p:nvPicPr>
                    <p:blipFill>
                      <a:blip r:embed="rId5"/>
                      <a:stretch>
                        <a:fillRect/>
                      </a:stretch>
                    </p:blipFill>
                    <p:spPr>
                      <a:xfrm>
                        <a:off x="3233738" y="595313"/>
                        <a:ext cx="2676525" cy="5667375"/>
                      </a:xfrm>
                      <a:prstGeom prst="rect">
                        <a:avLst/>
                      </a:prstGeom>
                      <a:ln w="12700">
                        <a:solidFill>
                          <a:schemeClr val="accent1"/>
                        </a:solidFill>
                      </a:ln>
                    </p:spPr>
                  </p:pic>
                </p:oleObj>
              </mc:Fallback>
            </mc:AlternateContent>
          </a:graphicData>
        </a:graphic>
      </p:graphicFrame>
      <p:sp>
        <p:nvSpPr>
          <p:cNvPr id="4" name="Rectangle 3"/>
          <p:cNvSpPr>
            <a:spLocks noChangeArrowheads="1"/>
          </p:cNvSpPr>
          <p:nvPr/>
        </p:nvSpPr>
        <p:spPr bwMode="auto">
          <a:xfrm>
            <a:off x="7391400" y="66294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800" dirty="0">
                <a:solidFill>
                  <a:schemeClr val="tx2"/>
                </a:solidFill>
                <a:latin typeface="Calibri" pitchFamily="34" charset="0"/>
              </a:rPr>
              <a:t>P.L. Michaelson,  Esq. -- slide </a:t>
            </a:r>
            <a:r>
              <a:rPr lang="en-US" sz="800" dirty="0" smtClean="0">
                <a:solidFill>
                  <a:schemeClr val="tx2"/>
                </a:solidFill>
                <a:latin typeface="Calibri" pitchFamily="34" charset="0"/>
              </a:rPr>
              <a:t>23</a:t>
            </a:r>
            <a:endParaRPr lang="en-US" sz="800" dirty="0">
              <a:solidFill>
                <a:schemeClr val="tx2"/>
              </a:solidFill>
              <a:latin typeface="Calibri" pitchFamily="34" charset="0"/>
            </a:endParaRPr>
          </a:p>
        </p:txBody>
      </p:sp>
    </p:spTree>
    <p:extLst>
      <p:ext uri="{BB962C8B-B14F-4D97-AF65-F5344CB8AC3E}">
        <p14:creationId xmlns:p14="http://schemas.microsoft.com/office/powerpoint/2010/main" val="30861454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76672"/>
            <a:ext cx="8208912" cy="5760640"/>
          </a:xfrm>
          <a:prstGeom prst="rect">
            <a:avLst/>
          </a:prstGeom>
          <a:noFill/>
        </p:spPr>
        <p:txBody>
          <a:bodyPr wrap="square" rtlCol="0">
            <a:noAutofit/>
          </a:bodyPr>
          <a:lstStyle/>
          <a:p>
            <a:r>
              <a:rPr lang="en-US" u="sng" dirty="0" err="1" smtClean="0"/>
              <a:t>CIArb</a:t>
            </a:r>
            <a:r>
              <a:rPr lang="en-US" u="sng" dirty="0" smtClean="0"/>
              <a:t> Protocol for E-Disclosure in Arbitration</a:t>
            </a:r>
            <a:br>
              <a:rPr lang="en-US" u="sng" dirty="0" smtClean="0"/>
            </a:br>
            <a:endParaRPr lang="en-US" u="sng" dirty="0" smtClean="0"/>
          </a:p>
          <a:p>
            <a:r>
              <a:rPr lang="en-US" i="1" dirty="0" smtClean="0"/>
              <a:t>Early consideration</a:t>
            </a:r>
            <a:r>
              <a:rPr lang="en-US" dirty="0" smtClean="0"/>
              <a:t/>
            </a:r>
            <a:br>
              <a:rPr lang="en-US" dirty="0" smtClean="0"/>
            </a:br>
            <a:r>
              <a:rPr lang="en-US" dirty="0" smtClean="0"/>
              <a:t>1. In any arbitration in which issues relating to e-disclosure are likely to arise the </a:t>
            </a:r>
            <a:r>
              <a:rPr lang="en-US" b="1" i="1" dirty="0" smtClean="0">
                <a:solidFill>
                  <a:srgbClr val="FF0000"/>
                </a:solidFill>
              </a:rPr>
              <a:t>parties should confer at the earliest opportunity regarding the preservation and disclosure of electronically stored documents and seek to agree the scope and methods of production</a:t>
            </a:r>
            <a:r>
              <a:rPr lang="en-US" dirty="0" smtClean="0"/>
              <a:t>.</a:t>
            </a:r>
          </a:p>
          <a:p>
            <a:endParaRPr lang="en-US" dirty="0"/>
          </a:p>
          <a:p>
            <a:r>
              <a:rPr lang="en-US" i="1" dirty="0" smtClean="0"/>
              <a:t>Request for disclosure of electronic documents</a:t>
            </a:r>
          </a:p>
          <a:p>
            <a:r>
              <a:rPr lang="en-US" dirty="0" smtClean="0"/>
              <a:t>4. </a:t>
            </a:r>
            <a:r>
              <a:rPr lang="en-US" b="1" i="1" dirty="0" smtClean="0">
                <a:solidFill>
                  <a:srgbClr val="FF0000"/>
                </a:solidFill>
              </a:rPr>
              <a:t>Any request for the disclosure of electronic documents </a:t>
            </a:r>
            <a:r>
              <a:rPr lang="en-US" dirty="0" smtClean="0"/>
              <a:t>shall contain:</a:t>
            </a:r>
            <a:br>
              <a:rPr lang="en-US" dirty="0" smtClean="0"/>
            </a:br>
            <a:r>
              <a:rPr lang="en-US" dirty="0" smtClean="0"/>
              <a:t>(i) a </a:t>
            </a:r>
            <a:r>
              <a:rPr lang="en-US" b="1" i="1" dirty="0" smtClean="0">
                <a:solidFill>
                  <a:srgbClr val="FF0000"/>
                </a:solidFill>
              </a:rPr>
              <a:t>description of the document </a:t>
            </a:r>
            <a:r>
              <a:rPr lang="en-US" dirty="0" smtClean="0"/>
              <a:t>or of a narrow and specific requested category of documents;</a:t>
            </a:r>
          </a:p>
          <a:p>
            <a:r>
              <a:rPr lang="en-US" dirty="0" smtClean="0"/>
              <a:t>(ii) a </a:t>
            </a:r>
            <a:r>
              <a:rPr lang="en-US" b="1" i="1" dirty="0" smtClean="0">
                <a:solidFill>
                  <a:srgbClr val="FF0000"/>
                </a:solidFill>
              </a:rPr>
              <a:t>description of how the documents requested are relevant and material to the outcome of the case</a:t>
            </a:r>
            <a:r>
              <a:rPr lang="en-US" dirty="0" smtClean="0"/>
              <a:t>; </a:t>
            </a:r>
            <a:br>
              <a:rPr lang="en-US" dirty="0" smtClean="0"/>
            </a:br>
            <a:r>
              <a:rPr lang="en-US" dirty="0" smtClean="0"/>
              <a:t>(iii) </a:t>
            </a:r>
            <a:r>
              <a:rPr lang="en-US" b="1" i="1" dirty="0" smtClean="0">
                <a:solidFill>
                  <a:srgbClr val="FF0000"/>
                </a:solidFill>
              </a:rPr>
              <a:t>a statement that the documents are not in the possession or control of the party requesting the documents</a:t>
            </a:r>
            <a:r>
              <a:rPr lang="en-US" dirty="0" smtClean="0"/>
              <a:t>; and</a:t>
            </a:r>
          </a:p>
          <a:p>
            <a:r>
              <a:rPr lang="en-US" dirty="0" smtClean="0"/>
              <a:t>(iv) </a:t>
            </a:r>
            <a:r>
              <a:rPr lang="en-US" b="1" i="1" dirty="0" smtClean="0">
                <a:solidFill>
                  <a:srgbClr val="FF0000"/>
                </a:solidFill>
              </a:rPr>
              <a:t>a statement of the reason why the documents are assumed to be in the possession or control of the other party</a:t>
            </a:r>
            <a:r>
              <a:rPr lang="en-US" dirty="0" smtClean="0"/>
              <a:t>.</a:t>
            </a:r>
          </a:p>
          <a:p>
            <a:endParaRPr lang="en-US" dirty="0"/>
          </a:p>
          <a:p>
            <a:r>
              <a:rPr lang="en-US" dirty="0" smtClean="0"/>
              <a:t/>
            </a:r>
            <a:br>
              <a:rPr lang="en-US" dirty="0" smtClean="0"/>
            </a:br>
            <a:endParaRPr lang="en-US" dirty="0"/>
          </a:p>
        </p:txBody>
      </p:sp>
      <p:sp>
        <p:nvSpPr>
          <p:cNvPr id="3" name="Rectangle 2"/>
          <p:cNvSpPr>
            <a:spLocks noChangeArrowheads="1"/>
          </p:cNvSpPr>
          <p:nvPr/>
        </p:nvSpPr>
        <p:spPr bwMode="auto">
          <a:xfrm>
            <a:off x="7391400" y="66294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800" dirty="0">
                <a:solidFill>
                  <a:schemeClr val="tx2"/>
                </a:solidFill>
                <a:latin typeface="Calibri" pitchFamily="34" charset="0"/>
              </a:rPr>
              <a:t>P.L. Michaelson,  Esq. -- slide </a:t>
            </a:r>
            <a:r>
              <a:rPr lang="en-US" sz="800" dirty="0" smtClean="0">
                <a:solidFill>
                  <a:schemeClr val="tx2"/>
                </a:solidFill>
                <a:latin typeface="Calibri" pitchFamily="34" charset="0"/>
              </a:rPr>
              <a:t>24</a:t>
            </a:r>
            <a:endParaRPr lang="en-US" sz="800" dirty="0">
              <a:solidFill>
                <a:schemeClr val="tx2"/>
              </a:solidFill>
              <a:latin typeface="Calibri" pitchFamily="34" charset="0"/>
            </a:endParaRPr>
          </a:p>
        </p:txBody>
      </p:sp>
    </p:spTree>
    <p:extLst>
      <p:ext uri="{BB962C8B-B14F-4D97-AF65-F5344CB8AC3E}">
        <p14:creationId xmlns:p14="http://schemas.microsoft.com/office/powerpoint/2010/main" val="1383935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908720"/>
            <a:ext cx="8352928" cy="5400600"/>
          </a:xfrm>
          <a:prstGeom prst="rect">
            <a:avLst/>
          </a:prstGeom>
          <a:noFill/>
        </p:spPr>
        <p:txBody>
          <a:bodyPr wrap="square" rtlCol="0">
            <a:noAutofit/>
          </a:bodyPr>
          <a:lstStyle/>
          <a:p>
            <a:endParaRPr lang="en-US" dirty="0"/>
          </a:p>
        </p:txBody>
      </p:sp>
      <p:sp>
        <p:nvSpPr>
          <p:cNvPr id="3" name="TextBox 2"/>
          <p:cNvSpPr txBox="1"/>
          <p:nvPr/>
        </p:nvSpPr>
        <p:spPr>
          <a:xfrm>
            <a:off x="323528" y="384055"/>
            <a:ext cx="8424936" cy="5832648"/>
          </a:xfrm>
          <a:prstGeom prst="rect">
            <a:avLst/>
          </a:prstGeom>
          <a:noFill/>
        </p:spPr>
        <p:txBody>
          <a:bodyPr wrap="square" rtlCol="0">
            <a:noAutofit/>
          </a:bodyPr>
          <a:lstStyle/>
          <a:p>
            <a:r>
              <a:rPr lang="en-US" u="sng" dirty="0" err="1"/>
              <a:t>CIArb</a:t>
            </a:r>
            <a:r>
              <a:rPr lang="en-US" u="sng" dirty="0"/>
              <a:t> Protocol for E-Disclosure in </a:t>
            </a:r>
            <a:r>
              <a:rPr lang="en-US" u="sng" dirty="0" smtClean="0"/>
              <a:t>Arbitration</a:t>
            </a:r>
            <a:br>
              <a:rPr lang="en-US" u="sng" dirty="0" smtClean="0"/>
            </a:br>
            <a:r>
              <a:rPr lang="en-US" u="sng" dirty="0" smtClean="0"/>
              <a:t/>
            </a:r>
            <a:br>
              <a:rPr lang="en-US" u="sng" dirty="0" smtClean="0"/>
            </a:br>
            <a:r>
              <a:rPr lang="en-US" i="1" dirty="0"/>
              <a:t>Order or direction for disclosure of electronic </a:t>
            </a:r>
            <a:r>
              <a:rPr lang="en-US" i="1" dirty="0" smtClean="0"/>
              <a:t>documents</a:t>
            </a:r>
          </a:p>
          <a:p>
            <a:r>
              <a:rPr lang="en-US" dirty="0" smtClean="0"/>
              <a:t>5. In making any order or direction for e-disclosure, or for the retention and preservation of electronic documents, the </a:t>
            </a:r>
            <a:r>
              <a:rPr lang="en-US" b="1" i="1" dirty="0" smtClean="0">
                <a:solidFill>
                  <a:srgbClr val="FF0000"/>
                </a:solidFill>
              </a:rPr>
              <a:t>Tribunal shall have regard to the appropriate scope and extent of disclosure of electronic documents in the arbitration</a:t>
            </a:r>
            <a:r>
              <a:rPr lang="en-US" dirty="0" smtClean="0"/>
              <a:t>, whether under the agreed arbitration rules, the arbitral law, any agreed rules of evidence (for example, the IBA Rules for the Taking of Evidence in International Commercial Arbitration) and this Protocol.  </a:t>
            </a:r>
            <a:r>
              <a:rPr lang="en-US" b="1" i="1" dirty="0" smtClean="0">
                <a:solidFill>
                  <a:srgbClr val="FF0000"/>
                </a:solidFill>
              </a:rPr>
              <a:t>The Tribunal shall have due regard to any agreement between the parties to limit the scope and extent of disclosure of documents</a:t>
            </a:r>
            <a:r>
              <a:rPr lang="en-US" dirty="0" smtClean="0"/>
              <a:t>.</a:t>
            </a:r>
          </a:p>
          <a:p>
            <a:endParaRPr lang="en-US" dirty="0"/>
          </a:p>
          <a:p>
            <a:r>
              <a:rPr lang="en-US" dirty="0" smtClean="0"/>
              <a:t>6. In making any order or direction for e-disclosure the </a:t>
            </a:r>
            <a:r>
              <a:rPr lang="en-US" b="1" i="1" dirty="0" smtClean="0">
                <a:solidFill>
                  <a:srgbClr val="FF0000"/>
                </a:solidFill>
              </a:rPr>
              <a:t>Tribunal shall have regard to </a:t>
            </a:r>
            <a:r>
              <a:rPr lang="en-US" dirty="0" smtClean="0"/>
              <a:t>considerations of:</a:t>
            </a:r>
          </a:p>
          <a:p>
            <a:r>
              <a:rPr lang="en-US" dirty="0" smtClean="0"/>
              <a:t>(i) </a:t>
            </a:r>
            <a:r>
              <a:rPr lang="en-US" b="1" i="1" dirty="0" smtClean="0">
                <a:solidFill>
                  <a:srgbClr val="FF0000"/>
                </a:solidFill>
              </a:rPr>
              <a:t>reasonableness and proportionality</a:t>
            </a:r>
            <a:r>
              <a:rPr lang="en-US" dirty="0" smtClean="0"/>
              <a:t>;</a:t>
            </a:r>
            <a:br>
              <a:rPr lang="en-US" dirty="0" smtClean="0"/>
            </a:br>
            <a:r>
              <a:rPr lang="en-US" dirty="0" smtClean="0"/>
              <a:t>(ii) </a:t>
            </a:r>
            <a:r>
              <a:rPr lang="en-US" b="1" i="1" dirty="0" smtClean="0">
                <a:solidFill>
                  <a:srgbClr val="FF0000"/>
                </a:solidFill>
              </a:rPr>
              <a:t>fairness and equality of treatment of the parties</a:t>
            </a:r>
            <a:r>
              <a:rPr lang="en-US" dirty="0" smtClean="0"/>
              <a:t>; and</a:t>
            </a:r>
          </a:p>
          <a:p>
            <a:r>
              <a:rPr lang="en-US" dirty="0" smtClean="0"/>
              <a:t>(iii) </a:t>
            </a:r>
            <a:r>
              <a:rPr lang="en-US" b="1" i="1" dirty="0" smtClean="0">
                <a:solidFill>
                  <a:srgbClr val="FF0000"/>
                </a:solidFill>
              </a:rPr>
              <a:t>ensuring that each party has a reasonable opportunity to present its case</a:t>
            </a:r>
            <a:br>
              <a:rPr lang="en-US" b="1" i="1" dirty="0" smtClean="0">
                <a:solidFill>
                  <a:srgbClr val="FF0000"/>
                </a:solidFill>
              </a:rPr>
            </a:br>
            <a:r>
              <a:rPr lang="en-US" b="1" i="1" dirty="0" smtClean="0">
                <a:solidFill>
                  <a:srgbClr val="FF0000"/>
                </a:solidFill>
              </a:rPr>
              <a:t>by reference to the cost and burden of complying with the same</a:t>
            </a:r>
            <a:r>
              <a:rPr lang="en-US" dirty="0" smtClean="0"/>
              <a:t>.  This shall include </a:t>
            </a:r>
            <a:r>
              <a:rPr lang="en-US" b="1" i="1" dirty="0" smtClean="0">
                <a:solidFill>
                  <a:srgbClr val="FF0000"/>
                </a:solidFill>
              </a:rPr>
              <a:t>balancing considerations of the amount and nature of the dispute and the likely relevance and materiality of the documents requested against the cost and burden of giving e-disclosure</a:t>
            </a:r>
            <a:r>
              <a:rPr lang="en-US" dirty="0" smtClean="0"/>
              <a:t>.</a:t>
            </a:r>
          </a:p>
          <a:p>
            <a:endParaRPr lang="en-US" dirty="0" smtClean="0"/>
          </a:p>
        </p:txBody>
      </p:sp>
      <p:sp>
        <p:nvSpPr>
          <p:cNvPr id="4" name="Rectangle 3"/>
          <p:cNvSpPr>
            <a:spLocks noChangeArrowheads="1"/>
          </p:cNvSpPr>
          <p:nvPr/>
        </p:nvSpPr>
        <p:spPr bwMode="auto">
          <a:xfrm>
            <a:off x="7391400" y="66294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800" dirty="0">
                <a:solidFill>
                  <a:schemeClr val="tx2"/>
                </a:solidFill>
                <a:latin typeface="Calibri" pitchFamily="34" charset="0"/>
              </a:rPr>
              <a:t>P.L. Michaelson,  Esq. -- slide </a:t>
            </a:r>
            <a:r>
              <a:rPr lang="en-US" sz="800" dirty="0" smtClean="0">
                <a:solidFill>
                  <a:schemeClr val="tx2"/>
                </a:solidFill>
                <a:latin typeface="Calibri" pitchFamily="34" charset="0"/>
              </a:rPr>
              <a:t>25</a:t>
            </a:r>
            <a:endParaRPr lang="en-US" sz="800" dirty="0">
              <a:solidFill>
                <a:schemeClr val="tx2"/>
              </a:solidFill>
              <a:latin typeface="Calibri" pitchFamily="34" charset="0"/>
            </a:endParaRPr>
          </a:p>
        </p:txBody>
      </p:sp>
    </p:spTree>
    <p:extLst>
      <p:ext uri="{BB962C8B-B14F-4D97-AF65-F5344CB8AC3E}">
        <p14:creationId xmlns:p14="http://schemas.microsoft.com/office/powerpoint/2010/main" val="4956565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04664"/>
            <a:ext cx="8496944" cy="6120680"/>
          </a:xfrm>
          <a:prstGeom prst="rect">
            <a:avLst/>
          </a:prstGeom>
          <a:noFill/>
        </p:spPr>
        <p:txBody>
          <a:bodyPr wrap="square" rtlCol="0">
            <a:noAutofit/>
          </a:bodyPr>
          <a:lstStyle/>
          <a:p>
            <a:r>
              <a:rPr lang="en-US" u="sng" dirty="0" err="1"/>
              <a:t>CIArb</a:t>
            </a:r>
            <a:r>
              <a:rPr lang="en-US" u="sng" dirty="0"/>
              <a:t> Protocol for E-Disclosure in </a:t>
            </a:r>
            <a:r>
              <a:rPr lang="en-US" u="sng" dirty="0" smtClean="0"/>
              <a:t>Arbitration</a:t>
            </a:r>
          </a:p>
          <a:p>
            <a:endParaRPr lang="en-US" u="sng" dirty="0"/>
          </a:p>
          <a:p>
            <a:r>
              <a:rPr lang="en-US" i="1" dirty="0" smtClean="0"/>
              <a:t>Production of electronic documents</a:t>
            </a:r>
          </a:p>
          <a:p>
            <a:r>
              <a:rPr lang="en-US" dirty="0" smtClean="0"/>
              <a:t>8. </a:t>
            </a:r>
            <a:r>
              <a:rPr lang="en-US" b="1" i="1" dirty="0" smtClean="0">
                <a:solidFill>
                  <a:srgbClr val="FF0000"/>
                </a:solidFill>
              </a:rPr>
              <a:t>Production of electronic documents </a:t>
            </a:r>
            <a:r>
              <a:rPr lang="en-US" dirty="0" smtClean="0"/>
              <a:t>ordered to be disclosed shall normally be </a:t>
            </a:r>
            <a:r>
              <a:rPr lang="en-US" b="1" i="1" dirty="0" smtClean="0">
                <a:solidFill>
                  <a:srgbClr val="FF0000"/>
                </a:solidFill>
              </a:rPr>
              <a:t>made in the format in which the information is ordinarily maintained or in a reasonably usable form.</a:t>
            </a:r>
          </a:p>
          <a:p>
            <a:endParaRPr lang="en-US" dirty="0"/>
          </a:p>
          <a:p>
            <a:r>
              <a:rPr lang="en-US" dirty="0" smtClean="0"/>
              <a:t>9. A </a:t>
            </a:r>
            <a:r>
              <a:rPr lang="en-US" b="1" i="1" dirty="0" smtClean="0">
                <a:solidFill>
                  <a:srgbClr val="FF0000"/>
                </a:solidFill>
              </a:rPr>
              <a:t>party requesting </a:t>
            </a:r>
            <a:r>
              <a:rPr lang="en-US" dirty="0" smtClean="0"/>
              <a:t>disclosure of </a:t>
            </a:r>
            <a:r>
              <a:rPr lang="en-US" b="1" i="1" dirty="0" smtClean="0">
                <a:solidFill>
                  <a:srgbClr val="FF0000"/>
                </a:solidFill>
              </a:rPr>
              <a:t>metadata</a:t>
            </a:r>
            <a:r>
              <a:rPr lang="en-US" dirty="0" smtClean="0"/>
              <a:t> in respect of electronic documents shall be </a:t>
            </a:r>
            <a:r>
              <a:rPr lang="en-US" b="1" i="1" dirty="0" smtClean="0">
                <a:solidFill>
                  <a:srgbClr val="FF0000"/>
                </a:solidFill>
              </a:rPr>
              <a:t>required to demonstrate that the relevance and materiality of the requested metadata outweigh the costs and burdens of producing the same</a:t>
            </a:r>
            <a:r>
              <a:rPr lang="en-US" dirty="0" smtClean="0"/>
              <a:t>, unless the documents will otherwise be produced in a form that includes the requested metadata.</a:t>
            </a:r>
          </a:p>
          <a:p>
            <a:endParaRPr lang="en-US" dirty="0"/>
          </a:p>
          <a:p>
            <a:r>
              <a:rPr lang="en-US" i="1" dirty="0" smtClean="0"/>
              <a:t>Procedure and costs</a:t>
            </a:r>
          </a:p>
          <a:p>
            <a:r>
              <a:rPr lang="en-US" dirty="0" smtClean="0"/>
              <a:t>10. The </a:t>
            </a:r>
            <a:r>
              <a:rPr lang="en-US" b="1" i="1" dirty="0" smtClean="0">
                <a:solidFill>
                  <a:srgbClr val="FF0000"/>
                </a:solidFill>
              </a:rPr>
              <a:t>Tribunal shall consider the appropriate allocation of costs in making an order or direction</a:t>
            </a:r>
            <a:r>
              <a:rPr lang="en-US" dirty="0" smtClean="0"/>
              <a:t> for e-disclosure.</a:t>
            </a:r>
            <a:br>
              <a:rPr lang="en-US" dirty="0" smtClean="0"/>
            </a:br>
            <a:endParaRPr lang="en-US" dirty="0"/>
          </a:p>
          <a:p>
            <a:r>
              <a:rPr lang="en-US" dirty="0" smtClean="0"/>
              <a:t>14.  In the event that a </a:t>
            </a:r>
            <a:r>
              <a:rPr lang="en-US" b="1" i="1" dirty="0" smtClean="0">
                <a:solidFill>
                  <a:srgbClr val="FF0000"/>
                </a:solidFill>
              </a:rPr>
              <a:t>party fails to provide disclosure </a:t>
            </a:r>
            <a:r>
              <a:rPr lang="en-US" dirty="0" smtClean="0"/>
              <a:t>of electronic documents ordered to be disclosed or fails to comply with this Protocol after its use has been agreed by the parties and the Tribunal or ordered by the Tribunal, the </a:t>
            </a:r>
            <a:r>
              <a:rPr lang="en-US" b="1" i="1" dirty="0" smtClean="0">
                <a:solidFill>
                  <a:srgbClr val="FF0000"/>
                </a:solidFill>
              </a:rPr>
              <a:t>Tribunal shall be entitled to draw such inferences</a:t>
            </a:r>
            <a:r>
              <a:rPr lang="en-US" dirty="0" smtClean="0"/>
              <a:t> as it considers appropriate when determining the substance of the dispute or any award of costs or other relief.</a:t>
            </a:r>
            <a:endParaRPr lang="en-US" dirty="0"/>
          </a:p>
        </p:txBody>
      </p:sp>
      <p:sp>
        <p:nvSpPr>
          <p:cNvPr id="3" name="Rectangle 2"/>
          <p:cNvSpPr>
            <a:spLocks noChangeArrowheads="1"/>
          </p:cNvSpPr>
          <p:nvPr/>
        </p:nvSpPr>
        <p:spPr bwMode="auto">
          <a:xfrm>
            <a:off x="7391400" y="66294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800" dirty="0">
                <a:solidFill>
                  <a:schemeClr val="tx2"/>
                </a:solidFill>
                <a:latin typeface="Calibri" pitchFamily="34" charset="0"/>
              </a:rPr>
              <a:t>P.L. Michaelson,  Esq. -- slide </a:t>
            </a:r>
            <a:r>
              <a:rPr lang="en-US" sz="800" dirty="0" smtClean="0">
                <a:solidFill>
                  <a:schemeClr val="tx2"/>
                </a:solidFill>
                <a:latin typeface="Calibri" pitchFamily="34" charset="0"/>
              </a:rPr>
              <a:t>26</a:t>
            </a:r>
            <a:endParaRPr lang="en-US" sz="800" dirty="0">
              <a:solidFill>
                <a:schemeClr val="tx2"/>
              </a:solidFill>
              <a:latin typeface="Calibri" pitchFamily="34" charset="0"/>
            </a:endParaRPr>
          </a:p>
        </p:txBody>
      </p:sp>
    </p:spTree>
    <p:extLst>
      <p:ext uri="{BB962C8B-B14F-4D97-AF65-F5344CB8AC3E}">
        <p14:creationId xmlns:p14="http://schemas.microsoft.com/office/powerpoint/2010/main" val="3023280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692697"/>
            <a:ext cx="7920880" cy="5040560"/>
          </a:xfrm>
          <a:prstGeom prst="rect">
            <a:avLst/>
          </a:prstGeom>
          <a:noFill/>
        </p:spPr>
        <p:txBody>
          <a:bodyPr wrap="square" rtlCol="0">
            <a:noAutofit/>
          </a:bodyPr>
          <a:lstStyle/>
          <a:p>
            <a:r>
              <a:rPr lang="en-US" sz="2400" dirty="0" smtClean="0"/>
              <a:t>American Arbitration Association </a:t>
            </a:r>
          </a:p>
          <a:p>
            <a:r>
              <a:rPr lang="en-US" sz="2400" u="sng" dirty="0" smtClean="0"/>
              <a:t>Commercial Arbitration Rules</a:t>
            </a:r>
            <a:r>
              <a:rPr lang="en-US" sz="2400" dirty="0" smtClean="0"/>
              <a:t> (as of September 1, 2007)</a:t>
            </a:r>
          </a:p>
          <a:p>
            <a:endParaRPr lang="en-US" sz="2400" dirty="0"/>
          </a:p>
          <a:p>
            <a:r>
              <a:rPr lang="en-US" sz="2400" dirty="0" smtClean="0"/>
              <a:t>Rule R-31 Evidence</a:t>
            </a:r>
          </a:p>
          <a:p>
            <a:endParaRPr lang="en-US" sz="2400" dirty="0" smtClean="0"/>
          </a:p>
          <a:p>
            <a:r>
              <a:rPr lang="en-US" sz="2400" dirty="0" smtClean="0"/>
              <a:t>...</a:t>
            </a:r>
          </a:p>
          <a:p>
            <a:endParaRPr lang="en-US" sz="2400" dirty="0"/>
          </a:p>
          <a:p>
            <a:r>
              <a:rPr lang="en-US" sz="2400" dirty="0" smtClean="0"/>
              <a:t>(a) The parties may offer such evidence as is relevant and material to the dispute and </a:t>
            </a:r>
            <a:r>
              <a:rPr lang="en-US" sz="2400" dirty="0" smtClean="0">
                <a:solidFill>
                  <a:srgbClr val="FF0000"/>
                </a:solidFill>
              </a:rPr>
              <a:t>shall produce such evidence as the arbitrator may deem necessary</a:t>
            </a:r>
            <a:r>
              <a:rPr lang="en-US" sz="2400" dirty="0" smtClean="0"/>
              <a:t> to an understanding and determination of the dispute.  Conforming to legal rules of evidence shall not be necessary. ...</a:t>
            </a:r>
            <a:endParaRPr lang="en-US" sz="2400" dirty="0"/>
          </a:p>
        </p:txBody>
      </p:sp>
      <p:sp>
        <p:nvSpPr>
          <p:cNvPr id="5" name="Rectangle 5"/>
          <p:cNvSpPr>
            <a:spLocks noChangeArrowheads="1"/>
          </p:cNvSpPr>
          <p:nvPr/>
        </p:nvSpPr>
        <p:spPr bwMode="auto">
          <a:xfrm>
            <a:off x="7391400" y="66294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800" dirty="0">
                <a:solidFill>
                  <a:schemeClr val="tx2"/>
                </a:solidFill>
                <a:latin typeface="Calibri" pitchFamily="34" charset="0"/>
              </a:rPr>
              <a:t>P.L. Michaelson,  Esq. -- slide </a:t>
            </a:r>
            <a:r>
              <a:rPr lang="en-US" sz="800" dirty="0" smtClean="0">
                <a:solidFill>
                  <a:schemeClr val="tx2"/>
                </a:solidFill>
                <a:latin typeface="Calibri" pitchFamily="34" charset="0"/>
              </a:rPr>
              <a:t>2</a:t>
            </a:r>
            <a:endParaRPr lang="en-US" sz="800" dirty="0">
              <a:solidFill>
                <a:schemeClr val="tx2"/>
              </a:solidFill>
              <a:latin typeface="Calibri" pitchFamily="34" charset="0"/>
            </a:endParaRPr>
          </a:p>
        </p:txBody>
      </p:sp>
    </p:spTree>
    <p:extLst>
      <p:ext uri="{BB962C8B-B14F-4D97-AF65-F5344CB8AC3E}">
        <p14:creationId xmlns:p14="http://schemas.microsoft.com/office/powerpoint/2010/main" val="2400545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04664"/>
            <a:ext cx="8208912" cy="5832648"/>
          </a:xfrm>
          <a:prstGeom prst="rect">
            <a:avLst/>
          </a:prstGeom>
          <a:noFill/>
        </p:spPr>
        <p:txBody>
          <a:bodyPr wrap="square" rtlCol="0">
            <a:noAutofit/>
          </a:bodyPr>
          <a:lstStyle/>
          <a:p>
            <a:endParaRPr lang="en-US" dirty="0"/>
          </a:p>
        </p:txBody>
      </p:sp>
      <p:sp>
        <p:nvSpPr>
          <p:cNvPr id="5" name="TextBox 4"/>
          <p:cNvSpPr txBox="1"/>
          <p:nvPr/>
        </p:nvSpPr>
        <p:spPr>
          <a:xfrm>
            <a:off x="611560" y="404664"/>
            <a:ext cx="7920880" cy="5904656"/>
          </a:xfrm>
          <a:prstGeom prst="rect">
            <a:avLst/>
          </a:prstGeom>
          <a:noFill/>
        </p:spPr>
        <p:txBody>
          <a:bodyPr wrap="square" rtlCol="0">
            <a:noAutofit/>
          </a:bodyPr>
          <a:lstStyle/>
          <a:p>
            <a:r>
              <a:rPr lang="en-US" sz="2400" dirty="0" smtClean="0"/>
              <a:t>International Institute for Conflict Prevention &amp; Resolution </a:t>
            </a:r>
            <a:r>
              <a:rPr lang="en-US" sz="2400" u="sng" dirty="0" smtClean="0"/>
              <a:t>(CPR)</a:t>
            </a:r>
          </a:p>
          <a:p>
            <a:endParaRPr lang="en-US" sz="2400" dirty="0"/>
          </a:p>
          <a:p>
            <a:r>
              <a:rPr lang="en-US" sz="2400" u="sng" dirty="0" smtClean="0"/>
              <a:t>Non-Administered Arbitration Rules</a:t>
            </a:r>
          </a:p>
          <a:p>
            <a:r>
              <a:rPr lang="en-US" sz="2400" dirty="0" smtClean="0"/>
              <a:t>(effective November 1, 2007)</a:t>
            </a:r>
          </a:p>
          <a:p>
            <a:endParaRPr lang="en-US" sz="2400" dirty="0" smtClean="0"/>
          </a:p>
          <a:p>
            <a:r>
              <a:rPr lang="en-US" sz="2400" dirty="0" smtClean="0"/>
              <a:t>11. Discovery</a:t>
            </a:r>
          </a:p>
          <a:p>
            <a:endParaRPr lang="en-US" sz="2400" dirty="0"/>
          </a:p>
          <a:p>
            <a:r>
              <a:rPr lang="en-US" sz="2400" dirty="0" smtClean="0">
                <a:solidFill>
                  <a:srgbClr val="FF0000"/>
                </a:solidFill>
              </a:rPr>
              <a:t>The Tribunal may require and facilitate such discovery as it shall determine is appropriate in the circumstances</a:t>
            </a:r>
            <a:r>
              <a:rPr lang="en-US" sz="2400" dirty="0" smtClean="0"/>
              <a:t>, taking into account the needs of the parties and the desirability of making discovery expeditious and cost-effective. ...</a:t>
            </a:r>
          </a:p>
          <a:p>
            <a:endParaRPr lang="en-US" sz="2400" dirty="0"/>
          </a:p>
          <a:p>
            <a:r>
              <a:rPr lang="en-US" sz="2400" dirty="0" smtClean="0"/>
              <a:t>12. 3 </a:t>
            </a:r>
            <a:r>
              <a:rPr lang="en-US" sz="2400" dirty="0" smtClean="0">
                <a:solidFill>
                  <a:srgbClr val="FF0000"/>
                </a:solidFill>
              </a:rPr>
              <a:t>The Tribunal, in its discretion, may require the parties to produce evidence </a:t>
            </a:r>
            <a:r>
              <a:rPr lang="en-US" sz="2400" dirty="0" smtClean="0"/>
              <a:t>in addition to that initially offered. ...</a:t>
            </a:r>
            <a:endParaRPr lang="en-US" sz="2400" dirty="0"/>
          </a:p>
        </p:txBody>
      </p:sp>
      <p:sp>
        <p:nvSpPr>
          <p:cNvPr id="6" name="Rectangle 5"/>
          <p:cNvSpPr>
            <a:spLocks noChangeArrowheads="1"/>
          </p:cNvSpPr>
          <p:nvPr/>
        </p:nvSpPr>
        <p:spPr bwMode="auto">
          <a:xfrm>
            <a:off x="7391400" y="66294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800" dirty="0">
                <a:solidFill>
                  <a:schemeClr val="tx2"/>
                </a:solidFill>
                <a:latin typeface="Calibri" pitchFamily="34" charset="0"/>
              </a:rPr>
              <a:t>P.L. Michaelson,  Esq. -- slide </a:t>
            </a:r>
            <a:r>
              <a:rPr lang="en-US" sz="800" dirty="0" smtClean="0">
                <a:solidFill>
                  <a:schemeClr val="tx2"/>
                </a:solidFill>
                <a:latin typeface="Calibri" pitchFamily="34" charset="0"/>
              </a:rPr>
              <a:t>3</a:t>
            </a:r>
            <a:endParaRPr lang="en-US" sz="800" dirty="0">
              <a:solidFill>
                <a:schemeClr val="tx2"/>
              </a:solidFill>
              <a:latin typeface="Calibri" pitchFamily="34" charset="0"/>
            </a:endParaRPr>
          </a:p>
        </p:txBody>
      </p:sp>
    </p:spTree>
    <p:extLst>
      <p:ext uri="{BB962C8B-B14F-4D97-AF65-F5344CB8AC3E}">
        <p14:creationId xmlns:p14="http://schemas.microsoft.com/office/powerpoint/2010/main" val="1456728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764704"/>
            <a:ext cx="7704856" cy="5544616"/>
          </a:xfrm>
          <a:prstGeom prst="rect">
            <a:avLst/>
          </a:prstGeom>
          <a:noFill/>
        </p:spPr>
        <p:txBody>
          <a:bodyPr wrap="square" rtlCol="0">
            <a:noAutofit/>
          </a:bodyPr>
          <a:lstStyle/>
          <a:p>
            <a:r>
              <a:rPr lang="en-US" sz="2400" u="sng" dirty="0" smtClean="0"/>
              <a:t>Federal Arbitration Act</a:t>
            </a:r>
            <a:r>
              <a:rPr lang="en-US" sz="2400" dirty="0" smtClean="0"/>
              <a:t> (9 USC §§1 et </a:t>
            </a:r>
            <a:r>
              <a:rPr lang="en-US" sz="2400" dirty="0" err="1" smtClean="0"/>
              <a:t>seq</a:t>
            </a:r>
            <a:r>
              <a:rPr lang="en-US" sz="2400" dirty="0" smtClean="0"/>
              <a:t>)</a:t>
            </a:r>
          </a:p>
          <a:p>
            <a:endParaRPr lang="en-US" sz="2400" dirty="0"/>
          </a:p>
          <a:p>
            <a:r>
              <a:rPr lang="en-US" sz="2400" dirty="0" smtClean="0"/>
              <a:t>Section 10</a:t>
            </a:r>
          </a:p>
          <a:p>
            <a:endParaRPr lang="en-US" sz="2400" dirty="0"/>
          </a:p>
          <a:p>
            <a:pPr marL="342900" indent="-342900">
              <a:buAutoNum type="alphaLcParenBoth"/>
            </a:pPr>
            <a:r>
              <a:rPr lang="en-US" sz="2400" dirty="0" smtClean="0"/>
              <a:t>In any of the following cases the United States court in and for the district wherein the award was made may make an order vacating the award upon the application of any party to the arbitration ---</a:t>
            </a:r>
          </a:p>
          <a:p>
            <a:pPr marL="342900" indent="-342900">
              <a:buAutoNum type="alphaLcParenBoth"/>
            </a:pPr>
            <a:endParaRPr lang="en-US" sz="2400" dirty="0"/>
          </a:p>
          <a:p>
            <a:r>
              <a:rPr lang="en-US" sz="2400" dirty="0" smtClean="0"/>
              <a:t>	...</a:t>
            </a:r>
          </a:p>
          <a:p>
            <a:pPr lvl="1"/>
            <a:r>
              <a:rPr lang="en-US" sz="2400" dirty="0" smtClean="0"/>
              <a:t>(3) Where the arbitrators were guilty of misconduct in </a:t>
            </a:r>
            <a:r>
              <a:rPr lang="en-US" sz="2400" dirty="0" smtClean="0">
                <a:solidFill>
                  <a:srgbClr val="FF0000"/>
                </a:solidFill>
              </a:rPr>
              <a:t>refusing ... to hear evidence pertinent and material to the controversy</a:t>
            </a:r>
            <a:r>
              <a:rPr lang="en-US" sz="2400" dirty="0" smtClean="0"/>
              <a:t>, or of any other misbehavior by which the rights of any party have been prejudiced.</a:t>
            </a:r>
            <a:endParaRPr lang="en-US" sz="2400" dirty="0"/>
          </a:p>
        </p:txBody>
      </p:sp>
      <p:sp>
        <p:nvSpPr>
          <p:cNvPr id="6" name="Rectangle 5"/>
          <p:cNvSpPr>
            <a:spLocks noChangeArrowheads="1"/>
          </p:cNvSpPr>
          <p:nvPr/>
        </p:nvSpPr>
        <p:spPr bwMode="auto">
          <a:xfrm>
            <a:off x="7391400" y="66294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800" dirty="0">
                <a:solidFill>
                  <a:schemeClr val="tx2"/>
                </a:solidFill>
                <a:latin typeface="Calibri" pitchFamily="34" charset="0"/>
              </a:rPr>
              <a:t>P.L. Michaelson,  Esq. -- slide </a:t>
            </a:r>
            <a:r>
              <a:rPr lang="en-US" sz="800" dirty="0" smtClean="0">
                <a:solidFill>
                  <a:schemeClr val="tx2"/>
                </a:solidFill>
                <a:latin typeface="Calibri" pitchFamily="34" charset="0"/>
              </a:rPr>
              <a:t>4</a:t>
            </a:r>
            <a:endParaRPr lang="en-US" sz="800" dirty="0">
              <a:solidFill>
                <a:schemeClr val="tx2"/>
              </a:solidFill>
              <a:latin typeface="Calibri" pitchFamily="34" charset="0"/>
            </a:endParaRPr>
          </a:p>
        </p:txBody>
      </p:sp>
    </p:spTree>
    <p:extLst>
      <p:ext uri="{BB962C8B-B14F-4D97-AF65-F5344CB8AC3E}">
        <p14:creationId xmlns:p14="http://schemas.microsoft.com/office/powerpoint/2010/main" val="467160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404664"/>
            <a:ext cx="7848872" cy="6120680"/>
          </a:xfrm>
          <a:prstGeom prst="rect">
            <a:avLst/>
          </a:prstGeom>
          <a:noFill/>
        </p:spPr>
        <p:txBody>
          <a:bodyPr wrap="square" rtlCol="0">
            <a:noAutofit/>
          </a:bodyPr>
          <a:lstStyle/>
          <a:p>
            <a:r>
              <a:rPr lang="en-US" sz="2400" dirty="0" smtClean="0"/>
              <a:t>ICC – Techniques for Controlling Time and Costs in Arbitration</a:t>
            </a:r>
          </a:p>
          <a:p>
            <a:r>
              <a:rPr lang="en-US" sz="2400" u="sng" dirty="0" smtClean="0"/>
              <a:t>Report from the ICC Commission on Arbitration (2007)</a:t>
            </a:r>
          </a:p>
          <a:p>
            <a:endParaRPr lang="en-US" dirty="0"/>
          </a:p>
          <a:p>
            <a:r>
              <a:rPr lang="en-US" sz="1600" dirty="0"/>
              <a:t>On average, the costs in these ICC arbitration cases were spread as follows: </a:t>
            </a:r>
          </a:p>
          <a:p>
            <a:pPr lvl="1"/>
            <a:r>
              <a:rPr lang="en-US" sz="1600" dirty="0">
                <a:solidFill>
                  <a:srgbClr val="FF0000"/>
                </a:solidFill>
              </a:rPr>
              <a:t>Costs borne by the parties to present their cases: 82%</a:t>
            </a:r>
            <a:r>
              <a:rPr lang="en-US" sz="1600" dirty="0"/>
              <a:t> </a:t>
            </a:r>
          </a:p>
          <a:p>
            <a:pPr lvl="1"/>
            <a:r>
              <a:rPr lang="en-US" sz="1600" dirty="0"/>
              <a:t>(including, as the case may be, lawyers’ fees and expenses, expenses related to witness and expert evidence, and other costs incurred by the parties for the arbitration other than those set forth below) </a:t>
            </a:r>
          </a:p>
          <a:p>
            <a:pPr lvl="1"/>
            <a:r>
              <a:rPr lang="en-US" sz="1600" dirty="0"/>
              <a:t>Arbitrators’ fees and expenses: 16% </a:t>
            </a:r>
          </a:p>
          <a:p>
            <a:pPr lvl="1"/>
            <a:r>
              <a:rPr lang="en-US" sz="1600" dirty="0"/>
              <a:t>Administrative expenses of ICC: 2% </a:t>
            </a:r>
            <a:endParaRPr lang="en-US" sz="1600" dirty="0" smtClean="0"/>
          </a:p>
          <a:p>
            <a:endParaRPr lang="en-US" sz="1600" dirty="0"/>
          </a:p>
          <a:p>
            <a:r>
              <a:rPr lang="en-US" sz="1600" dirty="0"/>
              <a:t>It follows that if the overall cost of the arbitral proceedings is to be minimized, special emphasis needs to be placed on steps aimed at reducing the costs connected with the parties’ presentation of their cases. </a:t>
            </a:r>
            <a:r>
              <a:rPr lang="en-US" sz="1600" dirty="0">
                <a:solidFill>
                  <a:srgbClr val="FF0000"/>
                </a:solidFill>
              </a:rPr>
              <a:t>Such costs are often caused by unnecessarily long and complicated proceedings with unfocused requests for disclosure of documents </a:t>
            </a:r>
            <a:r>
              <a:rPr lang="en-US" sz="1600" dirty="0"/>
              <a:t>and unnecessary witness and expert evidence. Costs can also be unnecessarily increased when counsel from different legal backgrounds use procedures familiar to them in a manner that leads to needless duplication. </a:t>
            </a:r>
            <a:endParaRPr lang="en-US" sz="1600" dirty="0" smtClean="0"/>
          </a:p>
          <a:p>
            <a:endParaRPr lang="en-US" sz="1600" dirty="0"/>
          </a:p>
          <a:p>
            <a:r>
              <a:rPr lang="en-US" sz="1600" dirty="0">
                <a:solidFill>
                  <a:srgbClr val="FF0000"/>
                </a:solidFill>
              </a:rPr>
              <a:t>The increasing and, on occasion, unnecessary complication of the proceedings seems to be the main explanation for the long duration and high cost of many international arbitrations. The longer the proceedings, the more expensive they will be. </a:t>
            </a:r>
          </a:p>
          <a:p>
            <a:endParaRPr lang="en-US" dirty="0"/>
          </a:p>
        </p:txBody>
      </p:sp>
      <p:sp>
        <p:nvSpPr>
          <p:cNvPr id="5" name="Rectangle 4"/>
          <p:cNvSpPr>
            <a:spLocks noChangeArrowheads="1"/>
          </p:cNvSpPr>
          <p:nvPr/>
        </p:nvSpPr>
        <p:spPr bwMode="auto">
          <a:xfrm>
            <a:off x="7391400" y="66294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800" dirty="0">
                <a:solidFill>
                  <a:schemeClr val="tx2"/>
                </a:solidFill>
                <a:latin typeface="Calibri" pitchFamily="34" charset="0"/>
              </a:rPr>
              <a:t>P.L. Michaelson,  Esq. -- slide </a:t>
            </a:r>
            <a:r>
              <a:rPr lang="en-US" sz="800" dirty="0" smtClean="0">
                <a:solidFill>
                  <a:schemeClr val="tx2"/>
                </a:solidFill>
                <a:latin typeface="Calibri" pitchFamily="34" charset="0"/>
              </a:rPr>
              <a:t>5</a:t>
            </a:r>
            <a:endParaRPr lang="en-US" sz="800" dirty="0">
              <a:solidFill>
                <a:schemeClr val="tx2"/>
              </a:solidFill>
              <a:latin typeface="Calibri" pitchFamily="34" charset="0"/>
            </a:endParaRPr>
          </a:p>
        </p:txBody>
      </p:sp>
    </p:spTree>
    <p:extLst>
      <p:ext uri="{BB962C8B-B14F-4D97-AF65-F5344CB8AC3E}">
        <p14:creationId xmlns:p14="http://schemas.microsoft.com/office/powerpoint/2010/main" val="2697268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9632" y="548680"/>
            <a:ext cx="6624736" cy="5832648"/>
          </a:xfrm>
          <a:prstGeom prst="rect">
            <a:avLst/>
          </a:prstGeom>
          <a:noFill/>
        </p:spPr>
        <p:txBody>
          <a:bodyPr wrap="square" rtlCol="0">
            <a:noAutofit/>
          </a:bodyPr>
          <a:lstStyle/>
          <a:p>
            <a:r>
              <a:rPr lang="en-US" sz="4400" dirty="0" smtClean="0"/>
              <a:t>Muscular arbitrator =</a:t>
            </a:r>
            <a:endParaRPr lang="en-US" sz="4400" dirty="0"/>
          </a:p>
        </p:txBody>
      </p:sp>
      <p:sp>
        <p:nvSpPr>
          <p:cNvPr id="5" name="TextBox 4"/>
          <p:cNvSpPr txBox="1"/>
          <p:nvPr/>
        </p:nvSpPr>
        <p:spPr>
          <a:xfrm>
            <a:off x="2669955" y="2276872"/>
            <a:ext cx="3816424" cy="2232248"/>
          </a:xfrm>
          <a:prstGeom prst="rect">
            <a:avLst/>
          </a:prstGeom>
          <a:noFill/>
        </p:spPr>
        <p:txBody>
          <a:bodyPr wrap="square" rtlCol="0" anchor="ctr">
            <a:noAutofit/>
          </a:bodyPr>
          <a:lstStyle/>
          <a:p>
            <a:pPr algn="ctr"/>
            <a:r>
              <a:rPr lang="en-US" sz="7200" dirty="0" smtClean="0"/>
              <a:t>WUSS</a:t>
            </a:r>
            <a:endParaRPr lang="en-US" sz="7200" dirty="0"/>
          </a:p>
        </p:txBody>
      </p:sp>
      <p:sp>
        <p:nvSpPr>
          <p:cNvPr id="6" name="Oval 5"/>
          <p:cNvSpPr/>
          <p:nvPr/>
        </p:nvSpPr>
        <p:spPr>
          <a:xfrm>
            <a:off x="3067783" y="2276872"/>
            <a:ext cx="3024336" cy="2348150"/>
          </a:xfrm>
          <a:prstGeom prst="ellipse">
            <a:avLst/>
          </a:prstGeom>
          <a:noFill/>
          <a:ln w="730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V="1">
            <a:off x="3510689" y="2564905"/>
            <a:ext cx="1997417" cy="1716239"/>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noChangeArrowheads="1"/>
          </p:cNvSpPr>
          <p:nvPr/>
        </p:nvSpPr>
        <p:spPr bwMode="auto">
          <a:xfrm>
            <a:off x="7391400" y="66294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800" dirty="0">
                <a:solidFill>
                  <a:schemeClr val="tx2"/>
                </a:solidFill>
                <a:latin typeface="Calibri" pitchFamily="34" charset="0"/>
              </a:rPr>
              <a:t>P.L. Michaelson,  Esq. -- slide </a:t>
            </a:r>
            <a:r>
              <a:rPr lang="en-US" sz="800" dirty="0" smtClean="0">
                <a:solidFill>
                  <a:schemeClr val="tx2"/>
                </a:solidFill>
                <a:latin typeface="Calibri" pitchFamily="34" charset="0"/>
              </a:rPr>
              <a:t>6</a:t>
            </a:r>
            <a:endParaRPr lang="en-US" sz="800" dirty="0">
              <a:solidFill>
                <a:schemeClr val="tx2"/>
              </a:solidFill>
              <a:latin typeface="Calibri" pitchFamily="34" charset="0"/>
            </a:endParaRPr>
          </a:p>
        </p:txBody>
      </p:sp>
    </p:spTree>
    <p:extLst>
      <p:ext uri="{BB962C8B-B14F-4D97-AF65-F5344CB8AC3E}">
        <p14:creationId xmlns:p14="http://schemas.microsoft.com/office/powerpoint/2010/main" val="1488931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92866073"/>
              </p:ext>
            </p:extLst>
          </p:nvPr>
        </p:nvGraphicFramePr>
        <p:xfrm>
          <a:off x="2271714" y="163066"/>
          <a:ext cx="4600575" cy="6002238"/>
        </p:xfrm>
        <a:graphic>
          <a:graphicData uri="http://schemas.openxmlformats.org/presentationml/2006/ole">
            <mc:AlternateContent xmlns:mc="http://schemas.openxmlformats.org/markup-compatibility/2006">
              <mc:Choice xmlns:v="urn:schemas-microsoft-com:vml" Requires="v">
                <p:oleObj spid="_x0000_s1081" name="Acrobat Document" r:id="rId4" imgW="4600364" imgH="6819900" progId="AcroExch.Document.7">
                  <p:embed/>
                </p:oleObj>
              </mc:Choice>
              <mc:Fallback>
                <p:oleObj name="Acrobat Document" r:id="rId4" imgW="4600364" imgH="6819900" progId="AcroExch.Document.7">
                  <p:embed/>
                  <p:pic>
                    <p:nvPicPr>
                      <p:cNvPr id="0" name=""/>
                      <p:cNvPicPr/>
                      <p:nvPr/>
                    </p:nvPicPr>
                    <p:blipFill>
                      <a:blip r:embed="rId5"/>
                      <a:stretch>
                        <a:fillRect/>
                      </a:stretch>
                    </p:blipFill>
                    <p:spPr>
                      <a:xfrm>
                        <a:off x="2271714" y="163066"/>
                        <a:ext cx="4600575" cy="600223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68984291"/>
              </p:ext>
            </p:extLst>
          </p:nvPr>
        </p:nvGraphicFramePr>
        <p:xfrm>
          <a:off x="2271490" y="5399484"/>
          <a:ext cx="4676775" cy="1269876"/>
        </p:xfrm>
        <a:graphic>
          <a:graphicData uri="http://schemas.openxmlformats.org/presentationml/2006/ole">
            <mc:AlternateContent xmlns:mc="http://schemas.openxmlformats.org/markup-compatibility/2006">
              <mc:Choice xmlns:v="urn:schemas-microsoft-com:vml" Requires="v">
                <p:oleObj spid="_x0000_s1082" name="Acrobat Document" r:id="rId6" imgW="4676541" imgH="1485900" progId="AcroExch.Document.7">
                  <p:embed/>
                </p:oleObj>
              </mc:Choice>
              <mc:Fallback>
                <p:oleObj name="Acrobat Document" r:id="rId6" imgW="4676541" imgH="1485900" progId="AcroExch.Document.7">
                  <p:embed/>
                  <p:pic>
                    <p:nvPicPr>
                      <p:cNvPr id="0" name=""/>
                      <p:cNvPicPr/>
                      <p:nvPr/>
                    </p:nvPicPr>
                    <p:blipFill>
                      <a:blip r:embed="rId7"/>
                      <a:stretch>
                        <a:fillRect/>
                      </a:stretch>
                    </p:blipFill>
                    <p:spPr>
                      <a:xfrm>
                        <a:off x="2271490" y="5399484"/>
                        <a:ext cx="4676775" cy="1269876"/>
                      </a:xfrm>
                      <a:prstGeom prst="rect">
                        <a:avLst/>
                      </a:prstGeom>
                    </p:spPr>
                  </p:pic>
                </p:oleObj>
              </mc:Fallback>
            </mc:AlternateContent>
          </a:graphicData>
        </a:graphic>
      </p:graphicFrame>
      <p:sp>
        <p:nvSpPr>
          <p:cNvPr id="5" name="Rectangle 4"/>
          <p:cNvSpPr>
            <a:spLocks noChangeArrowheads="1"/>
          </p:cNvSpPr>
          <p:nvPr/>
        </p:nvSpPr>
        <p:spPr bwMode="auto">
          <a:xfrm>
            <a:off x="7391400" y="66294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800" dirty="0">
                <a:solidFill>
                  <a:schemeClr val="tx2"/>
                </a:solidFill>
                <a:latin typeface="Calibri" pitchFamily="34" charset="0"/>
              </a:rPr>
              <a:t>P.L. Michaelson,  Esq. -- slide </a:t>
            </a:r>
            <a:r>
              <a:rPr lang="en-US" sz="800" dirty="0" smtClean="0">
                <a:solidFill>
                  <a:schemeClr val="tx2"/>
                </a:solidFill>
                <a:latin typeface="Calibri" pitchFamily="34" charset="0"/>
              </a:rPr>
              <a:t>7</a:t>
            </a:r>
            <a:endParaRPr lang="en-US" sz="800" dirty="0">
              <a:solidFill>
                <a:schemeClr val="tx2"/>
              </a:solidFill>
              <a:latin typeface="Calibri" pitchFamily="34" charset="0"/>
            </a:endParaRPr>
          </a:p>
        </p:txBody>
      </p:sp>
    </p:spTree>
    <p:extLst>
      <p:ext uri="{BB962C8B-B14F-4D97-AF65-F5344CB8AC3E}">
        <p14:creationId xmlns:p14="http://schemas.microsoft.com/office/powerpoint/2010/main" val="2880919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7391400" y="66294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800" dirty="0">
                <a:solidFill>
                  <a:schemeClr val="tx2"/>
                </a:solidFill>
                <a:latin typeface="Calibri" pitchFamily="34" charset="0"/>
              </a:rPr>
              <a:t>P.L. Michaelson,  Esq. -- slide </a:t>
            </a:r>
            <a:r>
              <a:rPr lang="en-US" sz="800" dirty="0" smtClean="0">
                <a:solidFill>
                  <a:schemeClr val="tx2"/>
                </a:solidFill>
                <a:latin typeface="Calibri" pitchFamily="34" charset="0"/>
              </a:rPr>
              <a:t>8</a:t>
            </a:r>
            <a:endParaRPr lang="en-US" sz="800" dirty="0">
              <a:solidFill>
                <a:schemeClr val="tx2"/>
              </a:solidFill>
              <a:latin typeface="Calibri"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4025229911"/>
              </p:ext>
            </p:extLst>
          </p:nvPr>
        </p:nvGraphicFramePr>
        <p:xfrm>
          <a:off x="2281883" y="404664"/>
          <a:ext cx="4666381" cy="5760640"/>
        </p:xfrm>
        <a:graphic>
          <a:graphicData uri="http://schemas.openxmlformats.org/presentationml/2006/ole">
            <mc:AlternateContent xmlns:mc="http://schemas.openxmlformats.org/markup-compatibility/2006">
              <mc:Choice xmlns:v="urn:schemas-microsoft-com:vml" Requires="v">
                <p:oleObj spid="_x0000_s2079" name="Acrobat Document" r:id="rId4" imgW="5829199" imgH="7543800" progId="AcroExch.Document.7">
                  <p:embed/>
                </p:oleObj>
              </mc:Choice>
              <mc:Fallback>
                <p:oleObj name="Acrobat Document" r:id="rId4" imgW="5829199" imgH="7543800" progId="AcroExch.Document.7">
                  <p:embed/>
                  <p:pic>
                    <p:nvPicPr>
                      <p:cNvPr id="0" name=""/>
                      <p:cNvPicPr/>
                      <p:nvPr/>
                    </p:nvPicPr>
                    <p:blipFill>
                      <a:blip r:embed="rId5"/>
                      <a:stretch>
                        <a:fillRect/>
                      </a:stretch>
                    </p:blipFill>
                    <p:spPr>
                      <a:xfrm>
                        <a:off x="2281883" y="404664"/>
                        <a:ext cx="4666381" cy="5760640"/>
                      </a:xfrm>
                      <a:prstGeom prst="rect">
                        <a:avLst/>
                      </a:prstGeom>
                      <a:ln w="12700">
                        <a:solidFill>
                          <a:schemeClr val="tx1"/>
                        </a:solidFill>
                      </a:ln>
                    </p:spPr>
                  </p:pic>
                </p:oleObj>
              </mc:Fallback>
            </mc:AlternateContent>
          </a:graphicData>
        </a:graphic>
      </p:graphicFrame>
    </p:spTree>
    <p:extLst>
      <p:ext uri="{BB962C8B-B14F-4D97-AF65-F5344CB8AC3E}">
        <p14:creationId xmlns:p14="http://schemas.microsoft.com/office/powerpoint/2010/main" val="2584679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1098</TotalTime>
  <Words>1329</Words>
  <Application>Microsoft Office PowerPoint</Application>
  <PresentationFormat>On-screen Show (4:3)</PresentationFormat>
  <Paragraphs>238</Paragraphs>
  <Slides>27</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L. Michaelson</dc:creator>
  <cp:lastModifiedBy>Peter L. Michaelson</cp:lastModifiedBy>
  <cp:revision>77</cp:revision>
  <dcterms:created xsi:type="dcterms:W3CDTF">2011-02-01T18:49:25Z</dcterms:created>
  <dcterms:modified xsi:type="dcterms:W3CDTF">2011-02-07T19:51:26Z</dcterms:modified>
</cp:coreProperties>
</file>