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8"/>
  </p:notesMasterIdLst>
  <p:sldIdLst>
    <p:sldId id="256" r:id="rId2"/>
    <p:sldId id="303" r:id="rId3"/>
    <p:sldId id="257" r:id="rId4"/>
    <p:sldId id="263" r:id="rId5"/>
    <p:sldId id="259" r:id="rId6"/>
    <p:sldId id="260" r:id="rId7"/>
    <p:sldId id="261" r:id="rId8"/>
    <p:sldId id="264" r:id="rId9"/>
    <p:sldId id="265" r:id="rId10"/>
    <p:sldId id="266" r:id="rId11"/>
    <p:sldId id="313" r:id="rId12"/>
    <p:sldId id="280" r:id="rId13"/>
    <p:sldId id="306" r:id="rId14"/>
    <p:sldId id="309" r:id="rId15"/>
    <p:sldId id="310" r:id="rId16"/>
    <p:sldId id="308" r:id="rId17"/>
    <p:sldId id="307" r:id="rId18"/>
    <p:sldId id="312" r:id="rId19"/>
    <p:sldId id="271" r:id="rId20"/>
    <p:sldId id="272" r:id="rId21"/>
    <p:sldId id="314" r:id="rId22"/>
    <p:sldId id="268" r:id="rId23"/>
    <p:sldId id="273" r:id="rId24"/>
    <p:sldId id="274" r:id="rId25"/>
    <p:sldId id="275" r:id="rId26"/>
    <p:sldId id="276" r:id="rId27"/>
    <p:sldId id="277" r:id="rId28"/>
    <p:sldId id="278" r:id="rId29"/>
    <p:sldId id="279" r:id="rId30"/>
    <p:sldId id="311"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8" r:id="rId48"/>
    <p:sldId id="297" r:id="rId49"/>
    <p:sldId id="299" r:id="rId50"/>
    <p:sldId id="300" r:id="rId51"/>
    <p:sldId id="301" r:id="rId52"/>
    <p:sldId id="302" r:id="rId53"/>
    <p:sldId id="267" r:id="rId54"/>
    <p:sldId id="258" r:id="rId55"/>
    <p:sldId id="262" r:id="rId56"/>
    <p:sldId id="305" r:id="rId57"/>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72"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idx="1"/>
          </p:nvPr>
        </p:nvSpPr>
        <p:spPr>
          <a:xfrm>
            <a:off x="3934969" y="0"/>
            <a:ext cx="3010323" cy="461010"/>
          </a:xfrm>
          <a:prstGeom prst="rect">
            <a:avLst/>
          </a:prstGeom>
        </p:spPr>
        <p:txBody>
          <a:bodyPr vert="horz" lIns="92382" tIns="46191" rIns="92382" bIns="46191" rtlCol="0"/>
          <a:lstStyle>
            <a:lvl1pPr algn="r">
              <a:defRPr sz="1200"/>
            </a:lvl1pPr>
          </a:lstStyle>
          <a:p>
            <a:fld id="{F328B0B3-4907-47B9-A8DC-22BA5772CB9D}" type="datetimeFigureOut">
              <a:rPr lang="en-US" smtClean="0"/>
              <a:t>10/15/2013</a:t>
            </a:fld>
            <a:endParaRPr lang="en-US" dirty="0"/>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endParaRPr lang="en-US" dirty="0"/>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82" tIns="46191" rIns="92382" bIns="46191" rtlCol="0" anchor="b"/>
          <a:lstStyle>
            <a:lvl1pPr algn="r">
              <a:defRPr sz="1200"/>
            </a:lvl1pPr>
          </a:lstStyle>
          <a:p>
            <a:fld id="{ED8DB25D-5E94-4393-95A1-AAFB42F1CDAF}" type="slidenum">
              <a:rPr lang="en-US" smtClean="0"/>
              <a:t>‹#›</a:t>
            </a:fld>
            <a:endParaRPr lang="en-US" dirty="0"/>
          </a:p>
        </p:txBody>
      </p:sp>
    </p:spTree>
    <p:extLst>
      <p:ext uri="{BB962C8B-B14F-4D97-AF65-F5344CB8AC3E}">
        <p14:creationId xmlns:p14="http://schemas.microsoft.com/office/powerpoint/2010/main" val="3330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a:t>
            </a:fld>
            <a:endParaRPr lang="en-US" dirty="0"/>
          </a:p>
        </p:txBody>
      </p:sp>
    </p:spTree>
    <p:extLst>
      <p:ext uri="{BB962C8B-B14F-4D97-AF65-F5344CB8AC3E}">
        <p14:creationId xmlns:p14="http://schemas.microsoft.com/office/powerpoint/2010/main" val="2643860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10</a:t>
            </a:fld>
            <a:endParaRPr lang="en-US" dirty="0"/>
          </a:p>
        </p:txBody>
      </p:sp>
    </p:spTree>
    <p:extLst>
      <p:ext uri="{BB962C8B-B14F-4D97-AF65-F5344CB8AC3E}">
        <p14:creationId xmlns:p14="http://schemas.microsoft.com/office/powerpoint/2010/main" val="2734740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11</a:t>
            </a:fld>
            <a:endParaRPr lang="en-US" dirty="0"/>
          </a:p>
        </p:txBody>
      </p:sp>
    </p:spTree>
    <p:extLst>
      <p:ext uri="{BB962C8B-B14F-4D97-AF65-F5344CB8AC3E}">
        <p14:creationId xmlns:p14="http://schemas.microsoft.com/office/powerpoint/2010/main" val="3593064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12</a:t>
            </a:fld>
            <a:endParaRPr lang="en-US" dirty="0"/>
          </a:p>
        </p:txBody>
      </p:sp>
    </p:spTree>
    <p:extLst>
      <p:ext uri="{BB962C8B-B14F-4D97-AF65-F5344CB8AC3E}">
        <p14:creationId xmlns:p14="http://schemas.microsoft.com/office/powerpoint/2010/main" val="2518648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13</a:t>
            </a:fld>
            <a:endParaRPr lang="en-US" dirty="0"/>
          </a:p>
        </p:txBody>
      </p:sp>
    </p:spTree>
    <p:extLst>
      <p:ext uri="{BB962C8B-B14F-4D97-AF65-F5344CB8AC3E}">
        <p14:creationId xmlns:p14="http://schemas.microsoft.com/office/powerpoint/2010/main" val="114977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14</a:t>
            </a:fld>
            <a:endParaRPr lang="en-US" dirty="0"/>
          </a:p>
        </p:txBody>
      </p:sp>
    </p:spTree>
    <p:extLst>
      <p:ext uri="{BB962C8B-B14F-4D97-AF65-F5344CB8AC3E}">
        <p14:creationId xmlns:p14="http://schemas.microsoft.com/office/powerpoint/2010/main" val="1984171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15</a:t>
            </a:fld>
            <a:endParaRPr lang="en-US" dirty="0"/>
          </a:p>
        </p:txBody>
      </p:sp>
    </p:spTree>
    <p:extLst>
      <p:ext uri="{BB962C8B-B14F-4D97-AF65-F5344CB8AC3E}">
        <p14:creationId xmlns:p14="http://schemas.microsoft.com/office/powerpoint/2010/main" val="2164850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16</a:t>
            </a:fld>
            <a:endParaRPr lang="en-US" dirty="0"/>
          </a:p>
        </p:txBody>
      </p:sp>
    </p:spTree>
    <p:extLst>
      <p:ext uri="{BB962C8B-B14F-4D97-AF65-F5344CB8AC3E}">
        <p14:creationId xmlns:p14="http://schemas.microsoft.com/office/powerpoint/2010/main" val="1627416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17</a:t>
            </a:fld>
            <a:endParaRPr lang="en-US" dirty="0"/>
          </a:p>
        </p:txBody>
      </p:sp>
    </p:spTree>
    <p:extLst>
      <p:ext uri="{BB962C8B-B14F-4D97-AF65-F5344CB8AC3E}">
        <p14:creationId xmlns:p14="http://schemas.microsoft.com/office/powerpoint/2010/main" val="34079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18</a:t>
            </a:fld>
            <a:endParaRPr lang="en-US" dirty="0"/>
          </a:p>
        </p:txBody>
      </p:sp>
    </p:spTree>
    <p:extLst>
      <p:ext uri="{BB962C8B-B14F-4D97-AF65-F5344CB8AC3E}">
        <p14:creationId xmlns:p14="http://schemas.microsoft.com/office/powerpoint/2010/main" val="667236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19</a:t>
            </a:fld>
            <a:endParaRPr lang="en-US" dirty="0"/>
          </a:p>
        </p:txBody>
      </p:sp>
    </p:spTree>
    <p:extLst>
      <p:ext uri="{BB962C8B-B14F-4D97-AF65-F5344CB8AC3E}">
        <p14:creationId xmlns:p14="http://schemas.microsoft.com/office/powerpoint/2010/main" val="407425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a:t>
            </a:fld>
            <a:endParaRPr lang="en-US" dirty="0"/>
          </a:p>
        </p:txBody>
      </p:sp>
    </p:spTree>
    <p:extLst>
      <p:ext uri="{BB962C8B-B14F-4D97-AF65-F5344CB8AC3E}">
        <p14:creationId xmlns:p14="http://schemas.microsoft.com/office/powerpoint/2010/main" val="2451759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20</a:t>
            </a:fld>
            <a:endParaRPr lang="en-US" dirty="0"/>
          </a:p>
        </p:txBody>
      </p:sp>
    </p:spTree>
    <p:extLst>
      <p:ext uri="{BB962C8B-B14F-4D97-AF65-F5344CB8AC3E}">
        <p14:creationId xmlns:p14="http://schemas.microsoft.com/office/powerpoint/2010/main" val="3643922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21</a:t>
            </a:fld>
            <a:endParaRPr lang="en-US" dirty="0"/>
          </a:p>
        </p:txBody>
      </p:sp>
    </p:spTree>
    <p:extLst>
      <p:ext uri="{BB962C8B-B14F-4D97-AF65-F5344CB8AC3E}">
        <p14:creationId xmlns:p14="http://schemas.microsoft.com/office/powerpoint/2010/main" val="3870589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22</a:t>
            </a:fld>
            <a:endParaRPr lang="en-US" dirty="0"/>
          </a:p>
        </p:txBody>
      </p:sp>
    </p:spTree>
    <p:extLst>
      <p:ext uri="{BB962C8B-B14F-4D97-AF65-F5344CB8AC3E}">
        <p14:creationId xmlns:p14="http://schemas.microsoft.com/office/powerpoint/2010/main" val="780073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23</a:t>
            </a:fld>
            <a:endParaRPr lang="en-US" dirty="0"/>
          </a:p>
        </p:txBody>
      </p:sp>
    </p:spTree>
    <p:extLst>
      <p:ext uri="{BB962C8B-B14F-4D97-AF65-F5344CB8AC3E}">
        <p14:creationId xmlns:p14="http://schemas.microsoft.com/office/powerpoint/2010/main" val="8027951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24</a:t>
            </a:fld>
            <a:endParaRPr lang="en-US" dirty="0"/>
          </a:p>
        </p:txBody>
      </p:sp>
    </p:spTree>
    <p:extLst>
      <p:ext uri="{BB962C8B-B14F-4D97-AF65-F5344CB8AC3E}">
        <p14:creationId xmlns:p14="http://schemas.microsoft.com/office/powerpoint/2010/main" val="2473226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25</a:t>
            </a:fld>
            <a:endParaRPr lang="en-US" dirty="0"/>
          </a:p>
        </p:txBody>
      </p:sp>
    </p:spTree>
    <p:extLst>
      <p:ext uri="{BB962C8B-B14F-4D97-AF65-F5344CB8AC3E}">
        <p14:creationId xmlns:p14="http://schemas.microsoft.com/office/powerpoint/2010/main" val="2125430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26</a:t>
            </a:fld>
            <a:endParaRPr lang="en-US" dirty="0"/>
          </a:p>
        </p:txBody>
      </p:sp>
    </p:spTree>
    <p:extLst>
      <p:ext uri="{BB962C8B-B14F-4D97-AF65-F5344CB8AC3E}">
        <p14:creationId xmlns:p14="http://schemas.microsoft.com/office/powerpoint/2010/main" val="3359135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27</a:t>
            </a:fld>
            <a:endParaRPr lang="en-US" dirty="0"/>
          </a:p>
        </p:txBody>
      </p:sp>
    </p:spTree>
    <p:extLst>
      <p:ext uri="{BB962C8B-B14F-4D97-AF65-F5344CB8AC3E}">
        <p14:creationId xmlns:p14="http://schemas.microsoft.com/office/powerpoint/2010/main" val="16017485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28</a:t>
            </a:fld>
            <a:endParaRPr lang="en-US" dirty="0"/>
          </a:p>
        </p:txBody>
      </p:sp>
    </p:spTree>
    <p:extLst>
      <p:ext uri="{BB962C8B-B14F-4D97-AF65-F5344CB8AC3E}">
        <p14:creationId xmlns:p14="http://schemas.microsoft.com/office/powerpoint/2010/main" val="18777504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29</a:t>
            </a:fld>
            <a:endParaRPr lang="en-US" dirty="0"/>
          </a:p>
        </p:txBody>
      </p:sp>
    </p:spTree>
    <p:extLst>
      <p:ext uri="{BB962C8B-B14F-4D97-AF65-F5344CB8AC3E}">
        <p14:creationId xmlns:p14="http://schemas.microsoft.com/office/powerpoint/2010/main" val="107879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a:t>
            </a:fld>
            <a:endParaRPr lang="en-US" dirty="0"/>
          </a:p>
        </p:txBody>
      </p:sp>
    </p:spTree>
    <p:extLst>
      <p:ext uri="{BB962C8B-B14F-4D97-AF65-F5344CB8AC3E}">
        <p14:creationId xmlns:p14="http://schemas.microsoft.com/office/powerpoint/2010/main" val="4279875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30</a:t>
            </a:fld>
            <a:endParaRPr lang="en-US" dirty="0"/>
          </a:p>
        </p:txBody>
      </p:sp>
    </p:spTree>
    <p:extLst>
      <p:ext uri="{BB962C8B-B14F-4D97-AF65-F5344CB8AC3E}">
        <p14:creationId xmlns:p14="http://schemas.microsoft.com/office/powerpoint/2010/main" val="29643653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31</a:t>
            </a:fld>
            <a:endParaRPr lang="en-US" dirty="0"/>
          </a:p>
        </p:txBody>
      </p:sp>
    </p:spTree>
    <p:extLst>
      <p:ext uri="{BB962C8B-B14F-4D97-AF65-F5344CB8AC3E}">
        <p14:creationId xmlns:p14="http://schemas.microsoft.com/office/powerpoint/2010/main" val="2280672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32</a:t>
            </a:fld>
            <a:endParaRPr lang="en-US" dirty="0"/>
          </a:p>
        </p:txBody>
      </p:sp>
    </p:spTree>
    <p:extLst>
      <p:ext uri="{BB962C8B-B14F-4D97-AF65-F5344CB8AC3E}">
        <p14:creationId xmlns:p14="http://schemas.microsoft.com/office/powerpoint/2010/main" val="20203598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33</a:t>
            </a:fld>
            <a:endParaRPr lang="en-US" dirty="0"/>
          </a:p>
        </p:txBody>
      </p:sp>
    </p:spTree>
    <p:extLst>
      <p:ext uri="{BB962C8B-B14F-4D97-AF65-F5344CB8AC3E}">
        <p14:creationId xmlns:p14="http://schemas.microsoft.com/office/powerpoint/2010/main" val="384507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34</a:t>
            </a:fld>
            <a:endParaRPr lang="en-US" dirty="0"/>
          </a:p>
        </p:txBody>
      </p:sp>
    </p:spTree>
    <p:extLst>
      <p:ext uri="{BB962C8B-B14F-4D97-AF65-F5344CB8AC3E}">
        <p14:creationId xmlns:p14="http://schemas.microsoft.com/office/powerpoint/2010/main" val="22773435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35</a:t>
            </a:fld>
            <a:endParaRPr lang="en-US" dirty="0"/>
          </a:p>
        </p:txBody>
      </p:sp>
    </p:spTree>
    <p:extLst>
      <p:ext uri="{BB962C8B-B14F-4D97-AF65-F5344CB8AC3E}">
        <p14:creationId xmlns:p14="http://schemas.microsoft.com/office/powerpoint/2010/main" val="3463349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36</a:t>
            </a:fld>
            <a:endParaRPr lang="en-US" dirty="0"/>
          </a:p>
        </p:txBody>
      </p:sp>
    </p:spTree>
    <p:extLst>
      <p:ext uri="{BB962C8B-B14F-4D97-AF65-F5344CB8AC3E}">
        <p14:creationId xmlns:p14="http://schemas.microsoft.com/office/powerpoint/2010/main" val="21040550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37</a:t>
            </a:fld>
            <a:endParaRPr lang="en-US" dirty="0"/>
          </a:p>
        </p:txBody>
      </p:sp>
    </p:spTree>
    <p:extLst>
      <p:ext uri="{BB962C8B-B14F-4D97-AF65-F5344CB8AC3E}">
        <p14:creationId xmlns:p14="http://schemas.microsoft.com/office/powerpoint/2010/main" val="19661228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38</a:t>
            </a:fld>
            <a:endParaRPr lang="en-US" dirty="0"/>
          </a:p>
        </p:txBody>
      </p:sp>
    </p:spTree>
    <p:extLst>
      <p:ext uri="{BB962C8B-B14F-4D97-AF65-F5344CB8AC3E}">
        <p14:creationId xmlns:p14="http://schemas.microsoft.com/office/powerpoint/2010/main" val="8511226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39</a:t>
            </a:fld>
            <a:endParaRPr lang="en-US" dirty="0"/>
          </a:p>
        </p:txBody>
      </p:sp>
    </p:spTree>
    <p:extLst>
      <p:ext uri="{BB962C8B-B14F-4D97-AF65-F5344CB8AC3E}">
        <p14:creationId xmlns:p14="http://schemas.microsoft.com/office/powerpoint/2010/main" val="171186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a:t>
            </a:fld>
            <a:endParaRPr lang="en-US" dirty="0"/>
          </a:p>
        </p:txBody>
      </p:sp>
    </p:spTree>
    <p:extLst>
      <p:ext uri="{BB962C8B-B14F-4D97-AF65-F5344CB8AC3E}">
        <p14:creationId xmlns:p14="http://schemas.microsoft.com/office/powerpoint/2010/main" val="25852597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40</a:t>
            </a:fld>
            <a:endParaRPr lang="en-US" dirty="0"/>
          </a:p>
        </p:txBody>
      </p:sp>
    </p:spTree>
    <p:extLst>
      <p:ext uri="{BB962C8B-B14F-4D97-AF65-F5344CB8AC3E}">
        <p14:creationId xmlns:p14="http://schemas.microsoft.com/office/powerpoint/2010/main" val="28911155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41</a:t>
            </a:fld>
            <a:endParaRPr lang="en-US" dirty="0"/>
          </a:p>
        </p:txBody>
      </p:sp>
    </p:spTree>
    <p:extLst>
      <p:ext uri="{BB962C8B-B14F-4D97-AF65-F5344CB8AC3E}">
        <p14:creationId xmlns:p14="http://schemas.microsoft.com/office/powerpoint/2010/main" val="31301335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42</a:t>
            </a:fld>
            <a:endParaRPr lang="en-US" dirty="0"/>
          </a:p>
        </p:txBody>
      </p:sp>
    </p:spTree>
    <p:extLst>
      <p:ext uri="{BB962C8B-B14F-4D97-AF65-F5344CB8AC3E}">
        <p14:creationId xmlns:p14="http://schemas.microsoft.com/office/powerpoint/2010/main" val="8537966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43</a:t>
            </a:fld>
            <a:endParaRPr lang="en-US" dirty="0"/>
          </a:p>
        </p:txBody>
      </p:sp>
    </p:spTree>
    <p:extLst>
      <p:ext uri="{BB962C8B-B14F-4D97-AF65-F5344CB8AC3E}">
        <p14:creationId xmlns:p14="http://schemas.microsoft.com/office/powerpoint/2010/main" val="40033959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44</a:t>
            </a:fld>
            <a:endParaRPr lang="en-US" dirty="0"/>
          </a:p>
        </p:txBody>
      </p:sp>
    </p:spTree>
    <p:extLst>
      <p:ext uri="{BB962C8B-B14F-4D97-AF65-F5344CB8AC3E}">
        <p14:creationId xmlns:p14="http://schemas.microsoft.com/office/powerpoint/2010/main" val="36966986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45</a:t>
            </a:fld>
            <a:endParaRPr lang="en-US" dirty="0"/>
          </a:p>
        </p:txBody>
      </p:sp>
    </p:spTree>
    <p:extLst>
      <p:ext uri="{BB962C8B-B14F-4D97-AF65-F5344CB8AC3E}">
        <p14:creationId xmlns:p14="http://schemas.microsoft.com/office/powerpoint/2010/main" val="33991973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46</a:t>
            </a:fld>
            <a:endParaRPr lang="en-US" dirty="0"/>
          </a:p>
        </p:txBody>
      </p:sp>
    </p:spTree>
    <p:extLst>
      <p:ext uri="{BB962C8B-B14F-4D97-AF65-F5344CB8AC3E}">
        <p14:creationId xmlns:p14="http://schemas.microsoft.com/office/powerpoint/2010/main" val="10205872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47</a:t>
            </a:fld>
            <a:endParaRPr lang="en-US" dirty="0"/>
          </a:p>
        </p:txBody>
      </p:sp>
    </p:spTree>
    <p:extLst>
      <p:ext uri="{BB962C8B-B14F-4D97-AF65-F5344CB8AC3E}">
        <p14:creationId xmlns:p14="http://schemas.microsoft.com/office/powerpoint/2010/main" val="213674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48</a:t>
            </a:fld>
            <a:endParaRPr lang="en-US" dirty="0"/>
          </a:p>
        </p:txBody>
      </p:sp>
    </p:spTree>
    <p:extLst>
      <p:ext uri="{BB962C8B-B14F-4D97-AF65-F5344CB8AC3E}">
        <p14:creationId xmlns:p14="http://schemas.microsoft.com/office/powerpoint/2010/main" val="77987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49</a:t>
            </a:fld>
            <a:endParaRPr lang="en-US" dirty="0"/>
          </a:p>
        </p:txBody>
      </p:sp>
    </p:spTree>
    <p:extLst>
      <p:ext uri="{BB962C8B-B14F-4D97-AF65-F5344CB8AC3E}">
        <p14:creationId xmlns:p14="http://schemas.microsoft.com/office/powerpoint/2010/main" val="4046125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a:t>
            </a:fld>
            <a:endParaRPr lang="en-US" dirty="0"/>
          </a:p>
        </p:txBody>
      </p:sp>
    </p:spTree>
    <p:extLst>
      <p:ext uri="{BB962C8B-B14F-4D97-AF65-F5344CB8AC3E}">
        <p14:creationId xmlns:p14="http://schemas.microsoft.com/office/powerpoint/2010/main" val="179046026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50</a:t>
            </a:fld>
            <a:endParaRPr lang="en-US" dirty="0"/>
          </a:p>
        </p:txBody>
      </p:sp>
    </p:spTree>
    <p:extLst>
      <p:ext uri="{BB962C8B-B14F-4D97-AF65-F5344CB8AC3E}">
        <p14:creationId xmlns:p14="http://schemas.microsoft.com/office/powerpoint/2010/main" val="4315870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51</a:t>
            </a:fld>
            <a:endParaRPr lang="en-US" dirty="0"/>
          </a:p>
        </p:txBody>
      </p:sp>
    </p:spTree>
    <p:extLst>
      <p:ext uri="{BB962C8B-B14F-4D97-AF65-F5344CB8AC3E}">
        <p14:creationId xmlns:p14="http://schemas.microsoft.com/office/powerpoint/2010/main" val="1915730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52</a:t>
            </a:fld>
            <a:endParaRPr lang="en-US" dirty="0"/>
          </a:p>
        </p:txBody>
      </p:sp>
    </p:spTree>
    <p:extLst>
      <p:ext uri="{BB962C8B-B14F-4D97-AF65-F5344CB8AC3E}">
        <p14:creationId xmlns:p14="http://schemas.microsoft.com/office/powerpoint/2010/main" val="292694098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53</a:t>
            </a:fld>
            <a:endParaRPr lang="en-US" dirty="0"/>
          </a:p>
        </p:txBody>
      </p:sp>
    </p:spTree>
    <p:extLst>
      <p:ext uri="{BB962C8B-B14F-4D97-AF65-F5344CB8AC3E}">
        <p14:creationId xmlns:p14="http://schemas.microsoft.com/office/powerpoint/2010/main" val="31434829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54</a:t>
            </a:fld>
            <a:endParaRPr lang="en-US" dirty="0"/>
          </a:p>
        </p:txBody>
      </p:sp>
    </p:spTree>
    <p:extLst>
      <p:ext uri="{BB962C8B-B14F-4D97-AF65-F5344CB8AC3E}">
        <p14:creationId xmlns:p14="http://schemas.microsoft.com/office/powerpoint/2010/main" val="18847959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55</a:t>
            </a:fld>
            <a:endParaRPr lang="en-US" dirty="0"/>
          </a:p>
        </p:txBody>
      </p:sp>
    </p:spTree>
    <p:extLst>
      <p:ext uri="{BB962C8B-B14F-4D97-AF65-F5344CB8AC3E}">
        <p14:creationId xmlns:p14="http://schemas.microsoft.com/office/powerpoint/2010/main" val="23488668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56</a:t>
            </a:fld>
            <a:endParaRPr lang="en-US" dirty="0"/>
          </a:p>
        </p:txBody>
      </p:sp>
    </p:spTree>
    <p:extLst>
      <p:ext uri="{BB962C8B-B14F-4D97-AF65-F5344CB8AC3E}">
        <p14:creationId xmlns:p14="http://schemas.microsoft.com/office/powerpoint/2010/main" val="1367881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6</a:t>
            </a:fld>
            <a:endParaRPr lang="en-US" dirty="0"/>
          </a:p>
        </p:txBody>
      </p:sp>
    </p:spTree>
    <p:extLst>
      <p:ext uri="{BB962C8B-B14F-4D97-AF65-F5344CB8AC3E}">
        <p14:creationId xmlns:p14="http://schemas.microsoft.com/office/powerpoint/2010/main" val="579840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7</a:t>
            </a:fld>
            <a:endParaRPr lang="en-US" dirty="0"/>
          </a:p>
        </p:txBody>
      </p:sp>
    </p:spTree>
    <p:extLst>
      <p:ext uri="{BB962C8B-B14F-4D97-AF65-F5344CB8AC3E}">
        <p14:creationId xmlns:p14="http://schemas.microsoft.com/office/powerpoint/2010/main" val="218523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8</a:t>
            </a:fld>
            <a:endParaRPr lang="en-US" dirty="0"/>
          </a:p>
        </p:txBody>
      </p:sp>
    </p:spTree>
    <p:extLst>
      <p:ext uri="{BB962C8B-B14F-4D97-AF65-F5344CB8AC3E}">
        <p14:creationId xmlns:p14="http://schemas.microsoft.com/office/powerpoint/2010/main" val="3365555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DB25D-5E94-4393-95A1-AAFB42F1CDAF}" type="slidenum">
              <a:rPr lang="en-US" smtClean="0"/>
              <a:t>9</a:t>
            </a:fld>
            <a:endParaRPr lang="en-US" dirty="0"/>
          </a:p>
        </p:txBody>
      </p:sp>
    </p:spTree>
    <p:extLst>
      <p:ext uri="{BB962C8B-B14F-4D97-AF65-F5344CB8AC3E}">
        <p14:creationId xmlns:p14="http://schemas.microsoft.com/office/powerpoint/2010/main" val="4003955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36147-E477-4C82-BED9-7C07AB9AAD9C}"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36147-E477-4C82-BED9-7C07AB9AAD9C}"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36147-E477-4C82-BED9-7C07AB9AAD9C}"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36147-E477-4C82-BED9-7C07AB9AAD9C}"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E1FE4-8307-41F4-9B11-08AFA3C0D457}" type="datetimeFigureOut">
              <a:rPr lang="en-US" smtClean="0"/>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36147-E477-4C82-BED9-7C07AB9AAD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11E1FE4-8307-41F4-9B11-08AFA3C0D457}" type="datetimeFigureOut">
              <a:rPr lang="en-US" smtClean="0"/>
              <a:t>10/15/2013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E336147-E477-4C82-BED9-7C07AB9AAD9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1559" y="836712"/>
            <a:ext cx="8454731" cy="1446550"/>
          </a:xfrm>
          <a:prstGeom prst="rect">
            <a:avLst/>
          </a:prstGeom>
          <a:noFill/>
        </p:spPr>
        <p:txBody>
          <a:bodyPr wrap="square" rtlCol="0">
            <a:spAutoFit/>
          </a:bodyPr>
          <a:lstStyle/>
          <a:p>
            <a:r>
              <a:rPr lang="en-US" sz="4400" i="1" dirty="0" smtClean="0">
                <a:solidFill>
                  <a:srgbClr val="C00000"/>
                </a:solidFill>
                <a:effectLst>
                  <a:outerShdw blurRad="38100" dist="38100" dir="2700000" algn="tl">
                    <a:srgbClr val="000000">
                      <a:alpha val="43137"/>
                    </a:srgbClr>
                  </a:outerShdw>
                </a:effectLst>
              </a:rPr>
              <a:t>Perspectives of an IP Neutral  </a:t>
            </a:r>
            <a:br>
              <a:rPr lang="en-US" sz="4400" i="1" dirty="0" smtClean="0">
                <a:solidFill>
                  <a:srgbClr val="C00000"/>
                </a:solidFill>
                <a:effectLst>
                  <a:outerShdw blurRad="38100" dist="38100" dir="2700000" algn="tl">
                    <a:srgbClr val="000000">
                      <a:alpha val="43137"/>
                    </a:srgbClr>
                  </a:outerShdw>
                </a:effectLst>
              </a:rPr>
            </a:br>
            <a:r>
              <a:rPr lang="en-US" sz="4400" i="1" dirty="0" smtClean="0">
                <a:solidFill>
                  <a:srgbClr val="C00000"/>
                </a:solidFill>
                <a:effectLst>
                  <a:outerShdw blurRad="38100" dist="38100" dir="2700000" algn="tl">
                    <a:srgbClr val="000000">
                      <a:alpha val="43137"/>
                    </a:srgbClr>
                  </a:outerShdw>
                </a:effectLst>
              </a:rPr>
              <a:t>	--  discussion on a few topics </a:t>
            </a:r>
            <a:endParaRPr lang="en-US" sz="4400" i="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4572000" y="3448159"/>
            <a:ext cx="3816424" cy="3293209"/>
          </a:xfrm>
          <a:prstGeom prst="rect">
            <a:avLst/>
          </a:prstGeom>
          <a:noFill/>
        </p:spPr>
        <p:txBody>
          <a:bodyPr wrap="square" rtlCol="0">
            <a:spAutoFit/>
          </a:bodyPr>
          <a:lstStyle/>
          <a:p>
            <a:r>
              <a:rPr lang="en-US" sz="2800" dirty="0" smtClean="0"/>
              <a:t>Peter L. Michaelson</a:t>
            </a:r>
          </a:p>
          <a:p>
            <a:r>
              <a:rPr lang="en-US" dirty="0" smtClean="0"/>
              <a:t>Attorney, Arbitrator and Mediator</a:t>
            </a:r>
          </a:p>
          <a:p>
            <a:r>
              <a:rPr lang="en-US" dirty="0" smtClean="0"/>
              <a:t>Michaelson ADR Chambers, LLC</a:t>
            </a:r>
          </a:p>
          <a:p>
            <a:endParaRPr lang="en-US" dirty="0"/>
          </a:p>
          <a:p>
            <a:r>
              <a:rPr lang="en-US" sz="1400" dirty="0" smtClean="0"/>
              <a:t>590 Madison Avenue, 18th Floor</a:t>
            </a:r>
          </a:p>
          <a:p>
            <a:r>
              <a:rPr lang="en-US" sz="1400" dirty="0" smtClean="0"/>
              <a:t>New York, NY 10022 US</a:t>
            </a:r>
          </a:p>
          <a:p>
            <a:r>
              <a:rPr lang="en-US" sz="1400" dirty="0" smtClean="0"/>
              <a:t>Tel: 212-535-0010</a:t>
            </a:r>
          </a:p>
          <a:p>
            <a:r>
              <a:rPr lang="en-US" sz="1400" dirty="0" smtClean="0"/>
              <a:t>pete@plmadr.com</a:t>
            </a:r>
          </a:p>
          <a:p>
            <a:r>
              <a:rPr lang="en-US" sz="1400" dirty="0" smtClean="0"/>
              <a:t>www.plmadr.com</a:t>
            </a:r>
          </a:p>
          <a:p>
            <a:endParaRPr lang="en-US" sz="1400" dirty="0"/>
          </a:p>
          <a:p>
            <a:r>
              <a:rPr lang="en-US" sz="1400" dirty="0" smtClean="0"/>
              <a:t>High Technology Law Group</a:t>
            </a:r>
          </a:p>
          <a:p>
            <a:r>
              <a:rPr lang="en-US" sz="1400" dirty="0" smtClean="0"/>
              <a:t>San Jose, California</a:t>
            </a:r>
          </a:p>
          <a:p>
            <a:r>
              <a:rPr lang="en-US" sz="1400" dirty="0" smtClean="0"/>
              <a:t>October 10, 2013</a:t>
            </a:r>
            <a:endParaRPr lang="en-US" sz="1400" dirty="0"/>
          </a:p>
        </p:txBody>
      </p:sp>
      <p:sp>
        <p:nvSpPr>
          <p:cNvPr id="4" name="TextBox 3"/>
          <p:cNvSpPr txBox="1"/>
          <p:nvPr/>
        </p:nvSpPr>
        <p:spPr>
          <a:xfrm>
            <a:off x="7680763" y="6259378"/>
            <a:ext cx="1571757" cy="507831"/>
          </a:xfrm>
          <a:prstGeom prst="rect">
            <a:avLst/>
          </a:prstGeom>
          <a:noFill/>
        </p:spPr>
        <p:txBody>
          <a:bodyPr wrap="square" rtlCol="0">
            <a:spAutoFit/>
          </a:bodyPr>
          <a:lstStyle/>
          <a:p>
            <a:r>
              <a:rPr lang="en-US" sz="900" dirty="0" smtClean="0"/>
              <a:t>Slide </a:t>
            </a:r>
            <a:fld id="{F52D775E-9167-40E6-B7F3-15EBA06E90E2}" type="slidenum">
              <a:rPr lang="en-US" sz="900" smtClean="0"/>
              <a:t>1</a:t>
            </a:fld>
            <a:endParaRPr lang="en-US" sz="900" dirty="0" smtClean="0"/>
          </a:p>
          <a:p>
            <a:r>
              <a:rPr lang="en-US" sz="900" dirty="0" smtClean="0"/>
              <a:t>© 2013 P.L. Michaelson</a:t>
            </a:r>
          </a:p>
          <a:p>
            <a:r>
              <a:rPr lang="en-US" sz="900" dirty="0" smtClean="0"/>
              <a:t>All rights reserved</a:t>
            </a:r>
            <a:endParaRPr lang="en-US" sz="900" dirty="0"/>
          </a:p>
        </p:txBody>
      </p:sp>
    </p:spTree>
    <p:extLst>
      <p:ext uri="{BB962C8B-B14F-4D97-AF65-F5344CB8AC3E}">
        <p14:creationId xmlns:p14="http://schemas.microsoft.com/office/powerpoint/2010/main" val="4087311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565512"/>
            <a:ext cx="8850188" cy="6247864"/>
          </a:xfrm>
          <a:prstGeom prst="rect">
            <a:avLst/>
          </a:prstGeom>
        </p:spPr>
        <p:txBody>
          <a:bodyPr wrap="square">
            <a:spAutoFit/>
          </a:bodyPr>
          <a:lstStyle/>
          <a:p>
            <a:pPr marL="285750" indent="-285750">
              <a:buFont typeface="Wingdings" panose="05000000000000000000" pitchFamily="2" charset="2"/>
              <a:buChar char="v"/>
            </a:pPr>
            <a:r>
              <a:rPr lang="en-US" sz="1400" dirty="0" smtClean="0"/>
              <a:t>Make </a:t>
            </a:r>
            <a:r>
              <a:rPr lang="en-US" sz="1400" dirty="0"/>
              <a:t>“initial cut” -- eliminate clearly unqualified candidates on qualifications, conflicts and </a:t>
            </a:r>
            <a:r>
              <a:rPr lang="en-US" sz="1400" dirty="0" smtClean="0"/>
              <a:t>availability</a:t>
            </a:r>
          </a:p>
          <a:p>
            <a:pPr marL="285750" indent="-285750">
              <a:buFont typeface="Wingdings" panose="05000000000000000000" pitchFamily="2" charset="2"/>
              <a:buChar char="v"/>
            </a:pPr>
            <a:r>
              <a:rPr lang="en-US" sz="1400" dirty="0" smtClean="0"/>
              <a:t>What </a:t>
            </a:r>
            <a:r>
              <a:rPr lang="en-US" sz="1400" dirty="0"/>
              <a:t>type of demeanor/temperament/perspective do you want: experienced practicing attorney, ex-judge (commands more authority </a:t>
            </a:r>
            <a:r>
              <a:rPr lang="en-US" sz="1400" dirty="0" smtClean="0"/>
              <a:t>but </a:t>
            </a:r>
            <a:r>
              <a:rPr lang="en-US" sz="1400" dirty="0"/>
              <a:t>exhibits dictatorial conduct, </a:t>
            </a:r>
            <a:r>
              <a:rPr lang="en-US" sz="1400" dirty="0" smtClean="0"/>
              <a:t>and </a:t>
            </a:r>
            <a:r>
              <a:rPr lang="en-US" sz="1400" dirty="0"/>
              <a:t>has far less subject matter or industry </a:t>
            </a:r>
            <a:r>
              <a:rPr lang="en-US" sz="1400" dirty="0" smtClean="0"/>
              <a:t>expertise); </a:t>
            </a:r>
            <a:r>
              <a:rPr lang="en-US" sz="1400" dirty="0"/>
              <a:t>arbitrator who remains closely “involved” throughout proceeding and exercises proper “muscular” control throughout so proceeding doesn’t explode (go ballistic) or follow a tangential path, and can reset it back on proper track when and if necessary; sensitive to cost v autonomy issues; </a:t>
            </a:r>
            <a:r>
              <a:rPr lang="en-US" sz="1400" dirty="0" smtClean="0"/>
              <a:t>someone </a:t>
            </a:r>
            <a:r>
              <a:rPr lang="en-US" sz="1400" dirty="0"/>
              <a:t>able to make hard </a:t>
            </a:r>
            <a:r>
              <a:rPr lang="en-US" sz="1400" dirty="0" smtClean="0"/>
              <a:t>decisions and not just “GAGA” (go along, get along) person</a:t>
            </a:r>
          </a:p>
          <a:p>
            <a:pPr marL="285750" indent="-285750">
              <a:buFont typeface="Wingdings" panose="05000000000000000000" pitchFamily="2" charset="2"/>
              <a:buChar char="v"/>
            </a:pPr>
            <a:r>
              <a:rPr lang="en-US" sz="1400" dirty="0" smtClean="0"/>
              <a:t>Possible psychological screening to identify incompatibilities [Michaelson 2010] </a:t>
            </a:r>
          </a:p>
          <a:p>
            <a:pPr marL="742950" lvl="1" indent="-285750">
              <a:buFont typeface="Wingdings" panose="05000000000000000000" pitchFamily="2" charset="2"/>
              <a:buChar char="Ø"/>
            </a:pPr>
            <a:r>
              <a:rPr lang="en-US" sz="1200" dirty="0" smtClean="0"/>
              <a:t>Usually only done on substantial matters (large amount at stake, multiple hearing sessions, etc)</a:t>
            </a:r>
            <a:endParaRPr lang="en-US" sz="1200" dirty="0"/>
          </a:p>
          <a:p>
            <a:pPr marL="285750" indent="-285750">
              <a:buFont typeface="Wingdings" panose="05000000000000000000" pitchFamily="2" charset="2"/>
              <a:buChar char="v"/>
            </a:pPr>
            <a:r>
              <a:rPr lang="en-US" sz="1400" dirty="0" smtClean="0"/>
              <a:t>Lesser </a:t>
            </a:r>
            <a:r>
              <a:rPr lang="en-US" sz="1400" dirty="0"/>
              <a:t>importance today: neutral </a:t>
            </a:r>
            <a:r>
              <a:rPr lang="en-US" sz="1400" dirty="0" smtClean="0"/>
              <a:t>v. </a:t>
            </a:r>
            <a:r>
              <a:rPr lang="en-US" sz="1400" dirty="0"/>
              <a:t>party-appointed arbitrators (current default is that all arbitrators are </a:t>
            </a:r>
            <a:r>
              <a:rPr lang="en-US" sz="1400" dirty="0" smtClean="0"/>
              <a:t>neutral; some industry specific panels, e.g. maritime or re-insurance, still use party-appt arbitrators)</a:t>
            </a:r>
            <a:endParaRPr lang="en-US" sz="1400" dirty="0"/>
          </a:p>
          <a:p>
            <a:pPr marL="285750" indent="-285750">
              <a:buFont typeface="Wingdings" panose="05000000000000000000" pitchFamily="2" charset="2"/>
              <a:buChar char="v"/>
            </a:pPr>
            <a:r>
              <a:rPr lang="en-US" sz="1400" dirty="0" smtClean="0"/>
              <a:t>Interview candidates (telephonic or in person)</a:t>
            </a:r>
            <a:endParaRPr lang="en-US" sz="1200" dirty="0" smtClean="0"/>
          </a:p>
          <a:p>
            <a:pPr marL="742950" lvl="1" indent="-285750">
              <a:buFont typeface="Wingdings" panose="05000000000000000000" pitchFamily="2" charset="2"/>
              <a:buChar char="Ø"/>
            </a:pPr>
            <a:r>
              <a:rPr lang="en-US" sz="1200" dirty="0" smtClean="0"/>
              <a:t>Ex parte: general </a:t>
            </a:r>
            <a:r>
              <a:rPr lang="en-US" sz="1200" dirty="0"/>
              <a:t>nature of case, suitability to hear case, availability, conflicts, language proficiency (if applicable), </a:t>
            </a:r>
            <a:r>
              <a:rPr lang="en-US" sz="1200" dirty="0" smtClean="0"/>
              <a:t>references, </a:t>
            </a:r>
            <a:r>
              <a:rPr lang="en-US" sz="1200" dirty="0"/>
              <a:t>discussions concerning </a:t>
            </a:r>
            <a:r>
              <a:rPr lang="en-US" sz="1200" dirty="0" smtClean="0"/>
              <a:t>party’s preference for chair if panel selected</a:t>
            </a:r>
          </a:p>
          <a:p>
            <a:pPr marL="1200150" lvl="2" indent="-285750">
              <a:buFont typeface="Courier New" panose="02070309020205020404" pitchFamily="49" charset="0"/>
              <a:buChar char="o"/>
            </a:pPr>
            <a:r>
              <a:rPr lang="en-US" sz="1200" dirty="0" smtClean="0"/>
              <a:t>Better </a:t>
            </a:r>
            <a:r>
              <a:rPr lang="en-US" sz="1200" dirty="0"/>
              <a:t>to deal with these aspects through case manager and avoid any ex parte </a:t>
            </a:r>
            <a:r>
              <a:rPr lang="en-US" sz="1200" dirty="0" smtClean="0"/>
              <a:t>contact</a:t>
            </a:r>
          </a:p>
          <a:p>
            <a:pPr marL="742950" lvl="1" indent="-285750">
              <a:buFont typeface="Wingdings" panose="05000000000000000000" pitchFamily="2" charset="2"/>
              <a:buChar char="Ø"/>
            </a:pPr>
            <a:r>
              <a:rPr lang="en-US" sz="1200" dirty="0" smtClean="0"/>
              <a:t>Inter partes: Only </a:t>
            </a:r>
            <a:r>
              <a:rPr lang="en-US" sz="1200" dirty="0"/>
              <a:t>a very limited inquiry is permissible </a:t>
            </a:r>
            <a:r>
              <a:rPr lang="en-US" sz="1200" dirty="0" smtClean="0"/>
              <a:t>(Stds of Ethics exist) and </a:t>
            </a:r>
            <a:r>
              <a:rPr lang="en-US" sz="1200" dirty="0"/>
              <a:t>not touching merits of </a:t>
            </a:r>
            <a:r>
              <a:rPr lang="en-US" sz="1200" dirty="0" smtClean="0"/>
              <a:t>case </a:t>
            </a:r>
            <a:r>
              <a:rPr lang="en-US" sz="1200" dirty="0"/>
              <a:t>[CIArb Guidelines 2006; Dundas 2009; Bishop 1998</a:t>
            </a:r>
            <a:r>
              <a:rPr lang="en-US" sz="1200" dirty="0" smtClean="0"/>
              <a:t>], e.g., anything that is allowed ex parte, also what </a:t>
            </a:r>
            <a:r>
              <a:rPr lang="en-US" sz="1200" dirty="0"/>
              <a:t>is panelist’s preferred practice on awards if given discretion (fully reasoned, abbreviated reasoning, bald; provide draft award to parties for review, etc</a:t>
            </a:r>
            <a:r>
              <a:rPr lang="en-US" sz="1200" dirty="0" smtClean="0"/>
              <a:t>.), what is panelist’s view of attaining cost-effectiveness and efficiency, and similar</a:t>
            </a:r>
            <a:endParaRPr lang="en-US" sz="1200" dirty="0"/>
          </a:p>
          <a:p>
            <a:pPr marL="285750" indent="-285750">
              <a:buFont typeface="Wingdings" panose="05000000000000000000" pitchFamily="2" charset="2"/>
              <a:buChar char="v"/>
            </a:pPr>
            <a:r>
              <a:rPr lang="en-US" sz="1400" dirty="0" smtClean="0"/>
              <a:t>Don’t </a:t>
            </a:r>
            <a:r>
              <a:rPr lang="en-US" sz="1400" dirty="0"/>
              <a:t>merely acquiesce in adversary’s selection of neutral – particularly if sole panelist (or mediator</a:t>
            </a:r>
            <a:r>
              <a:rPr lang="en-US" sz="1400" dirty="0" smtClean="0"/>
              <a:t>)</a:t>
            </a:r>
          </a:p>
          <a:p>
            <a:pPr marL="742950" lvl="1" indent="-285750">
              <a:buFont typeface="Wingdings" panose="05000000000000000000" pitchFamily="2" charset="2"/>
              <a:buChar char="Ø"/>
            </a:pPr>
            <a:r>
              <a:rPr lang="en-US" sz="1200" dirty="0" smtClean="0"/>
              <a:t>Be pro-active, make </a:t>
            </a:r>
            <a:r>
              <a:rPr lang="en-US" sz="1200" dirty="0"/>
              <a:t>your preferences known </a:t>
            </a:r>
            <a:r>
              <a:rPr lang="en-US" sz="1200" dirty="0" smtClean="0"/>
              <a:t>and stand steadfastly for them if need be [Kichaven </a:t>
            </a:r>
            <a:r>
              <a:rPr lang="en-US" sz="1200" dirty="0"/>
              <a:t>2007</a:t>
            </a:r>
            <a:r>
              <a:rPr lang="en-US" sz="1200" dirty="0" smtClean="0"/>
              <a:t>]</a:t>
            </a:r>
          </a:p>
          <a:p>
            <a:pPr marL="285750" indent="-285750">
              <a:buFont typeface="Wingdings" panose="05000000000000000000" pitchFamily="2" charset="2"/>
              <a:buChar char="v"/>
            </a:pPr>
            <a:r>
              <a:rPr lang="en-US" sz="1400" dirty="0" smtClean="0"/>
              <a:t>Where institution is involved and a sole neutral is being appointed, “strike” procedure often used</a:t>
            </a:r>
            <a:endParaRPr lang="en-US" sz="1400" dirty="0"/>
          </a:p>
          <a:p>
            <a:pPr marL="285750" indent="-285750">
              <a:buFont typeface="Wingdings" panose="05000000000000000000" pitchFamily="2" charset="2"/>
              <a:buChar char="v"/>
            </a:pPr>
            <a:r>
              <a:rPr lang="en-US" sz="1400" dirty="0" smtClean="0"/>
              <a:t>For </a:t>
            </a:r>
            <a:r>
              <a:rPr lang="en-US" sz="1400" dirty="0"/>
              <a:t>mediation, try to identify underlying driving causes of dispute (e.g. relational, </a:t>
            </a:r>
            <a:r>
              <a:rPr lang="en-US" sz="1400" dirty="0" smtClean="0"/>
              <a:t>psychological, substantive</a:t>
            </a:r>
            <a:r>
              <a:rPr lang="en-US" sz="1400" dirty="0"/>
              <a:t>) and appropriate skill set </a:t>
            </a:r>
            <a:r>
              <a:rPr lang="en-US" sz="1400" dirty="0" smtClean="0"/>
              <a:t>to deal with </a:t>
            </a:r>
            <a:r>
              <a:rPr lang="en-US" sz="1400" dirty="0"/>
              <a:t>those causes and choose mediator with those skills [Young 2012] </a:t>
            </a:r>
            <a:endParaRPr lang="en-US" sz="1400" dirty="0" smtClean="0"/>
          </a:p>
          <a:p>
            <a:pPr marL="285750" indent="-285750">
              <a:buFont typeface="Wingdings" panose="05000000000000000000" pitchFamily="2" charset="2"/>
              <a:buChar char="v"/>
            </a:pPr>
            <a:r>
              <a:rPr lang="en-US" sz="1400" dirty="0" smtClean="0"/>
              <a:t>Compare remaining candidate neutrals, rank order them in terms of preference, and select top ranked persons </a:t>
            </a:r>
            <a:r>
              <a:rPr lang="en-US" sz="1200" dirty="0" smtClean="0"/>
              <a:t>[Donahey 2011, and for various 3-person panel/sole arbitrator selection procedures]</a:t>
            </a:r>
            <a:endParaRPr lang="en-US" sz="1200" dirty="0"/>
          </a:p>
          <a:p>
            <a:pPr marL="285750" indent="-285750">
              <a:buFont typeface="Wingdings" panose="05000000000000000000" pitchFamily="2" charset="2"/>
              <a:buChar char="v"/>
            </a:pPr>
            <a:r>
              <a:rPr lang="en-US" sz="1400" dirty="0" smtClean="0"/>
              <a:t>Trust </a:t>
            </a:r>
            <a:r>
              <a:rPr lang="en-US" sz="1400" dirty="0"/>
              <a:t>your </a:t>
            </a:r>
            <a:r>
              <a:rPr lang="en-US" sz="1400" dirty="0" smtClean="0"/>
              <a:t>instincts</a:t>
            </a:r>
          </a:p>
          <a:p>
            <a:pPr marL="285750" indent="-285750">
              <a:buFont typeface="Wingdings" panose="05000000000000000000" pitchFamily="2" charset="2"/>
              <a:buChar char="v"/>
            </a:pPr>
            <a:r>
              <a:rPr lang="en-US" sz="1400" dirty="0" smtClean="0"/>
              <a:t>If you don’t get useful results, modify the requirements and/or steps, and repeat the process as needed</a:t>
            </a:r>
            <a:endParaRPr lang="en-US" sz="1400" dirty="0"/>
          </a:p>
        </p:txBody>
      </p:sp>
      <p:sp>
        <p:nvSpPr>
          <p:cNvPr id="4" name="TextBox 3"/>
          <p:cNvSpPr txBox="1"/>
          <p:nvPr/>
        </p:nvSpPr>
        <p:spPr>
          <a:xfrm>
            <a:off x="6767736" y="44624"/>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10</a:t>
            </a:fld>
            <a:endParaRPr lang="en-US" sz="1000" dirty="0" smtClean="0"/>
          </a:p>
        </p:txBody>
      </p:sp>
    </p:spTree>
    <p:extLst>
      <p:ext uri="{BB962C8B-B14F-4D97-AF65-F5344CB8AC3E}">
        <p14:creationId xmlns:p14="http://schemas.microsoft.com/office/powerpoint/2010/main" val="639047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672"/>
            <a:ext cx="8573181" cy="461665"/>
          </a:xfrm>
          <a:prstGeom prst="rect">
            <a:avLst/>
          </a:prstGeom>
        </p:spPr>
        <p:txBody>
          <a:bodyPr wrap="none">
            <a:spAutoFit/>
          </a:bodyPr>
          <a:lstStyle/>
          <a:p>
            <a:r>
              <a:rPr lang="en-US" sz="2400" i="1" dirty="0" smtClean="0">
                <a:solidFill>
                  <a:srgbClr val="C00000"/>
                </a:solidFill>
              </a:rPr>
              <a:t>Illustrative CPR Pharma patent arb – panel selection process</a:t>
            </a:r>
            <a:endParaRPr lang="en-US" i="1" dirty="0">
              <a:solidFill>
                <a:srgbClr val="C00000"/>
              </a:solidFill>
            </a:endParaRPr>
          </a:p>
        </p:txBody>
      </p:sp>
      <p:sp>
        <p:nvSpPr>
          <p:cNvPr id="3" name="TextBox 2"/>
          <p:cNvSpPr txBox="1"/>
          <p:nvPr/>
        </p:nvSpPr>
        <p:spPr>
          <a:xfrm>
            <a:off x="179512" y="1124744"/>
            <a:ext cx="8712968" cy="5184576"/>
          </a:xfrm>
          <a:prstGeom prst="rect">
            <a:avLst/>
          </a:prstGeom>
          <a:noFill/>
        </p:spPr>
        <p:txBody>
          <a:bodyPr wrap="square" rtlCol="0">
            <a:noAutofit/>
          </a:bodyPr>
          <a:lstStyle/>
          <a:p>
            <a:pPr marL="342900" indent="-342900">
              <a:buAutoNum type="arabicPeriod"/>
            </a:pPr>
            <a:r>
              <a:rPr lang="en-US" sz="2000" dirty="0" smtClean="0"/>
              <a:t>Within 25 days after receipt of a party’s request to appoint an arbitration panel -- CPR provides list of 25 members of its panel of distinguished neutrals who are not conflicted and are available to serve.</a:t>
            </a:r>
            <a:br>
              <a:rPr lang="en-US" sz="2000" dirty="0" smtClean="0"/>
            </a:br>
            <a:endParaRPr lang="en-US" sz="2000" dirty="0" smtClean="0"/>
          </a:p>
          <a:p>
            <a:pPr marL="342900" indent="-342900">
              <a:buAutoNum type="arabicPeriod"/>
            </a:pPr>
            <a:r>
              <a:rPr lang="en-US" sz="2000" dirty="0" smtClean="0"/>
              <a:t>Within 10 days after receipt of list – each party selects 15 out of 25 candidates and rank orders them.  15 candidates, from both lists, with highest combined ranking are finalists.</a:t>
            </a:r>
            <a:br>
              <a:rPr lang="en-US" sz="2000" dirty="0" smtClean="0"/>
            </a:br>
            <a:endParaRPr lang="en-US" sz="2000" dirty="0" smtClean="0"/>
          </a:p>
          <a:p>
            <a:pPr marL="342900" indent="-342900">
              <a:buAutoNum type="arabicPeriod"/>
            </a:pPr>
            <a:r>
              <a:rPr lang="en-US" sz="2000" dirty="0" smtClean="0"/>
              <a:t>Within 2 months after receipt of 15 finalists – parties shall jointly conduct interviews of the finalists.</a:t>
            </a:r>
            <a:br>
              <a:rPr lang="en-US" sz="2000" dirty="0" smtClean="0"/>
            </a:br>
            <a:endParaRPr lang="en-US" sz="2000" dirty="0" smtClean="0"/>
          </a:p>
          <a:p>
            <a:pPr marL="342900" indent="-342900">
              <a:buAutoNum type="arabicPeriod"/>
            </a:pPr>
            <a:r>
              <a:rPr lang="en-US" sz="2000" dirty="0" smtClean="0"/>
              <a:t>Within 10 days after completing interviews, each party shall rank the finalists. Three candidates with highest combined rank from both parties will constitute the arbitration panel</a:t>
            </a:r>
            <a:r>
              <a:rPr lang="en-US" dirty="0" smtClean="0"/>
              <a:t>. (Panel will select its own chair). </a:t>
            </a:r>
            <a:br>
              <a:rPr lang="en-US" dirty="0" smtClean="0"/>
            </a:br>
            <a:r>
              <a:rPr lang="en-US" dirty="0" smtClean="0"/>
              <a:t/>
            </a:r>
            <a:br>
              <a:rPr lang="en-US" dirty="0" smtClean="0"/>
            </a:br>
            <a:r>
              <a:rPr lang="en-US" sz="1600" dirty="0" smtClean="0"/>
              <a:t>I will return to this illustrative arbitration later in the presentation to describe its highly concatenated hearing process.</a:t>
            </a:r>
            <a:endParaRPr lang="en-US" sz="16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11</a:t>
            </a:fld>
            <a:endParaRPr lang="en-US" sz="1000" dirty="0" smtClean="0"/>
          </a:p>
        </p:txBody>
      </p:sp>
    </p:spTree>
    <p:extLst>
      <p:ext uri="{BB962C8B-B14F-4D97-AF65-F5344CB8AC3E}">
        <p14:creationId xmlns:p14="http://schemas.microsoft.com/office/powerpoint/2010/main" val="4189935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nvSpPr>
        <p:spPr bwMode="auto">
          <a:xfrm>
            <a:off x="71500" y="404664"/>
            <a:ext cx="6876764"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i="1" dirty="0" smtClean="0">
                <a:solidFill>
                  <a:srgbClr val="C00000"/>
                </a:solidFill>
              </a:rPr>
              <a:t>II. Misconceptions of Arbitration</a:t>
            </a:r>
            <a:r>
              <a:rPr lang="en-US" i="1" dirty="0">
                <a:solidFill>
                  <a:srgbClr val="C00000"/>
                </a:solidFill>
              </a:rPr>
              <a:t>	</a:t>
            </a:r>
            <a:endParaRPr lang="en-US" sz="2800" i="1" dirty="0" smtClean="0">
              <a:solidFill>
                <a:srgbClr val="C00000"/>
              </a:solidFill>
            </a:endParaRPr>
          </a:p>
        </p:txBody>
      </p:sp>
      <p:sp>
        <p:nvSpPr>
          <p:cNvPr id="9" name="TextBox 8"/>
          <p:cNvSpPr txBox="1"/>
          <p:nvPr/>
        </p:nvSpPr>
        <p:spPr>
          <a:xfrm>
            <a:off x="196148" y="1196752"/>
            <a:ext cx="8768340" cy="5400600"/>
          </a:xfrm>
          <a:prstGeom prst="rect">
            <a:avLst/>
          </a:prstGeom>
          <a:noFill/>
        </p:spPr>
        <p:txBody>
          <a:bodyPr wrap="square" rtlCol="0">
            <a:noAutofit/>
          </a:bodyPr>
          <a:lstStyle/>
          <a:p>
            <a:r>
              <a:rPr lang="en-US" sz="2800" dirty="0" smtClean="0"/>
              <a:t>To appreciate arbitration, understand what it is:</a:t>
            </a:r>
          </a:p>
          <a:p>
            <a:endParaRPr lang="en-US" dirty="0"/>
          </a:p>
          <a:p>
            <a:r>
              <a:rPr lang="en-US" sz="2400" dirty="0" smtClean="0"/>
              <a:t>Historically, at its core, arbitration is VERY SIMPLE:</a:t>
            </a:r>
          </a:p>
          <a:p>
            <a:r>
              <a:rPr lang="en-US" dirty="0" smtClean="0"/>
              <a:t> </a:t>
            </a:r>
          </a:p>
          <a:p>
            <a:pPr marL="800100" lvl="1" indent="-342900">
              <a:buFont typeface="Wingdings" panose="05000000000000000000" pitchFamily="2" charset="2"/>
              <a:buChar char="v"/>
            </a:pPr>
            <a:r>
              <a:rPr lang="en-US" sz="2000" dirty="0" smtClean="0">
                <a:solidFill>
                  <a:schemeClr val="tx2"/>
                </a:solidFill>
              </a:rPr>
              <a:t>Each </a:t>
            </a:r>
            <a:r>
              <a:rPr lang="en-US" sz="2000" dirty="0">
                <a:solidFill>
                  <a:schemeClr val="tx2"/>
                </a:solidFill>
              </a:rPr>
              <a:t>side explains its case </a:t>
            </a:r>
            <a:r>
              <a:rPr lang="en-US" sz="2000" dirty="0" smtClean="0">
                <a:solidFill>
                  <a:schemeClr val="tx2"/>
                </a:solidFill>
              </a:rPr>
              <a:t>to a neutral third party and that neutral determines credibility and decides the issues in dispute according to the governing law.</a:t>
            </a:r>
          </a:p>
          <a:p>
            <a:pPr marL="800100" lvl="1" indent="-342900">
              <a:buFont typeface="Wingdings" panose="05000000000000000000" pitchFamily="2" charset="2"/>
              <a:buChar char="v"/>
            </a:pPr>
            <a:r>
              <a:rPr lang="en-US" sz="2000" dirty="0" smtClean="0">
                <a:solidFill>
                  <a:schemeClr val="tx2"/>
                </a:solidFill>
              </a:rPr>
              <a:t>By mutual agreement, the parties define the procedure and who the neutral is.</a:t>
            </a:r>
          </a:p>
          <a:p>
            <a:endParaRPr lang="en-US" sz="1400" dirty="0" smtClean="0"/>
          </a:p>
          <a:p>
            <a:r>
              <a:rPr lang="en-US" dirty="0" smtClean="0"/>
              <a:t>Over many years, arbitration gained a bad reputation because it lost simplicity.  It lost its historical focus. How?</a:t>
            </a:r>
          </a:p>
          <a:p>
            <a:endParaRPr lang="en-US" sz="1400" dirty="0"/>
          </a:p>
          <a:p>
            <a:r>
              <a:rPr lang="en-US" dirty="0" smtClean="0"/>
              <a:t>	</a:t>
            </a:r>
            <a:r>
              <a:rPr lang="en-US" u="sng" dirty="0" smtClean="0">
                <a:solidFill>
                  <a:schemeClr val="tx2"/>
                </a:solidFill>
              </a:rPr>
              <a:t>Arbitration became a LITIGATION look-alike held before a different tribunal</a:t>
            </a:r>
            <a:r>
              <a:rPr lang="en-US" dirty="0" smtClean="0">
                <a:solidFill>
                  <a:schemeClr val="tx2"/>
                </a:solidFill>
              </a:rPr>
              <a:t>.</a:t>
            </a:r>
          </a:p>
          <a:p>
            <a:endParaRPr lang="en-US" sz="1400" dirty="0"/>
          </a:p>
          <a:p>
            <a:r>
              <a:rPr lang="en-US" dirty="0" smtClean="0"/>
              <a:t>Yet, arbitration is not LITIGATION, was never intended to be and should not be.</a:t>
            </a:r>
          </a:p>
          <a:p>
            <a:endParaRPr lang="en-US" sz="1400" dirty="0"/>
          </a:p>
          <a:p>
            <a:r>
              <a:rPr lang="en-US" dirty="0" smtClean="0"/>
              <a:t>At its crux, the only similarity between the two: both are rearward looking, fact-finding processes designed to yield the truth of what happened.</a:t>
            </a:r>
          </a:p>
          <a:p>
            <a:endParaRPr lang="en-US" dirty="0" smtClean="0"/>
          </a:p>
          <a:p>
            <a:r>
              <a:rPr lang="en-US" sz="1400" dirty="0"/>
              <a:t>	</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12</a:t>
            </a:fld>
            <a:endParaRPr lang="en-US" sz="1000" dirty="0" smtClean="0"/>
          </a:p>
        </p:txBody>
      </p:sp>
    </p:spTree>
    <p:extLst>
      <p:ext uri="{BB962C8B-B14F-4D97-AF65-F5344CB8AC3E}">
        <p14:creationId xmlns:p14="http://schemas.microsoft.com/office/powerpoint/2010/main" val="490491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52" y="692696"/>
            <a:ext cx="8372296" cy="5616624"/>
          </a:xfrm>
          <a:prstGeom prst="rect">
            <a:avLst/>
          </a:prstGeom>
        </p:spPr>
        <p:txBody>
          <a:bodyPr wrap="square">
            <a:noAutofit/>
          </a:bodyPr>
          <a:lstStyle/>
          <a:p>
            <a:r>
              <a:rPr lang="en-US" sz="2400" i="1" dirty="0" smtClean="0">
                <a:solidFill>
                  <a:srgbClr val="C00000"/>
                </a:solidFill>
              </a:rPr>
              <a:t>General advantages</a:t>
            </a:r>
            <a:r>
              <a:rPr lang="en-US" sz="2400" i="1" dirty="0">
                <a:solidFill>
                  <a:srgbClr val="C00000"/>
                </a:solidFill>
              </a:rPr>
              <a:t>: </a:t>
            </a:r>
            <a:r>
              <a:rPr lang="en-US" sz="1600" i="1" dirty="0"/>
              <a:t>[Sussman 2009</a:t>
            </a:r>
            <a:r>
              <a:rPr lang="en-US" sz="1600" i="1" dirty="0" smtClean="0"/>
              <a:t>][von Kann 2004]</a:t>
            </a:r>
          </a:p>
          <a:p>
            <a:endParaRPr lang="en-US" sz="1200" dirty="0" smtClean="0"/>
          </a:p>
          <a:p>
            <a:endParaRPr lang="en-US" sz="1200" dirty="0" smtClean="0"/>
          </a:p>
          <a:p>
            <a:pPr marL="285750" indent="-285750">
              <a:buFont typeface="Wingdings" panose="05000000000000000000" pitchFamily="2" charset="2"/>
              <a:buChar char="v"/>
            </a:pPr>
            <a:r>
              <a:rPr lang="en-US" sz="2400" dirty="0" smtClean="0"/>
              <a:t>Faster </a:t>
            </a:r>
            <a:r>
              <a:rPr lang="en-US" sz="2400" dirty="0"/>
              <a:t>and </a:t>
            </a:r>
            <a:r>
              <a:rPr lang="en-US" sz="2400" dirty="0" smtClean="0"/>
              <a:t>cheaper </a:t>
            </a:r>
            <a:r>
              <a:rPr lang="en-US" sz="2400" dirty="0"/>
              <a:t>– process is the “parties’ process</a:t>
            </a:r>
            <a:r>
              <a:rPr lang="en-US" sz="2400" dirty="0" smtClean="0"/>
              <a:t>”; </a:t>
            </a:r>
            <a:r>
              <a:rPr lang="en-US" sz="2400" dirty="0"/>
              <a:t>they own it, they define </a:t>
            </a:r>
            <a:r>
              <a:rPr lang="en-US" sz="2400" dirty="0" smtClean="0"/>
              <a:t>it!</a:t>
            </a:r>
          </a:p>
          <a:p>
            <a:pPr marL="742950" lvl="1" indent="-285750">
              <a:buFont typeface="Wingdings" panose="05000000000000000000" pitchFamily="2" charset="2"/>
              <a:buChar char="Ø"/>
            </a:pPr>
            <a:r>
              <a:rPr lang="en-US" sz="2000" dirty="0" smtClean="0"/>
              <a:t>Speed comparison (2008): </a:t>
            </a:r>
          </a:p>
          <a:p>
            <a:pPr marL="1200150" lvl="2" indent="-285750">
              <a:buFont typeface="Courier New" panose="02070309020205020404" pitchFamily="49" charset="0"/>
              <a:buChar char="o"/>
            </a:pPr>
            <a:r>
              <a:rPr lang="en-US" sz="2000" dirty="0" smtClean="0"/>
              <a:t>Median duration in AAA between filing demand to award was </a:t>
            </a:r>
            <a:r>
              <a:rPr lang="en-US" sz="2000" dirty="0" smtClean="0">
                <a:solidFill>
                  <a:srgbClr val="C00000"/>
                </a:solidFill>
              </a:rPr>
              <a:t>7.9</a:t>
            </a:r>
            <a:r>
              <a:rPr lang="en-US" sz="2000" dirty="0" smtClean="0"/>
              <a:t> months</a:t>
            </a:r>
          </a:p>
          <a:p>
            <a:pPr marL="1200150" lvl="2" indent="-285750">
              <a:buFont typeface="Courier New" panose="02070309020205020404" pitchFamily="49" charset="0"/>
              <a:buChar char="o"/>
            </a:pPr>
            <a:r>
              <a:rPr lang="en-US" sz="2000" dirty="0" smtClean="0"/>
              <a:t>Median length in ICDR was </a:t>
            </a:r>
            <a:r>
              <a:rPr lang="en-US" sz="2000" dirty="0" smtClean="0">
                <a:solidFill>
                  <a:srgbClr val="C00000"/>
                </a:solidFill>
              </a:rPr>
              <a:t>12</a:t>
            </a:r>
            <a:r>
              <a:rPr lang="en-US" sz="2000" dirty="0" smtClean="0"/>
              <a:t> months</a:t>
            </a:r>
          </a:p>
          <a:p>
            <a:pPr marL="1200150" lvl="2" indent="-285750">
              <a:buFont typeface="Courier New" panose="02070309020205020404" pitchFamily="49" charset="0"/>
              <a:buChar char="o"/>
            </a:pPr>
            <a:r>
              <a:rPr lang="en-US" sz="2000" dirty="0" smtClean="0"/>
              <a:t>Median length in CPR was </a:t>
            </a:r>
            <a:r>
              <a:rPr lang="en-US" sz="2000" dirty="0" smtClean="0">
                <a:solidFill>
                  <a:srgbClr val="C00000"/>
                </a:solidFill>
              </a:rPr>
              <a:t>11.5</a:t>
            </a:r>
            <a:r>
              <a:rPr lang="en-US" sz="2000" dirty="0" smtClean="0"/>
              <a:t> months;  </a:t>
            </a:r>
          </a:p>
          <a:p>
            <a:pPr marL="1200150" lvl="2" indent="-285750">
              <a:buFont typeface="Courier New" panose="02070309020205020404" pitchFamily="49" charset="0"/>
              <a:buChar char="o"/>
            </a:pPr>
            <a:r>
              <a:rPr lang="en-US" sz="2000" dirty="0" smtClean="0"/>
              <a:t>Litigation: USDC SDNY</a:t>
            </a:r>
          </a:p>
          <a:p>
            <a:pPr marL="1657350" lvl="3" indent="-285750">
              <a:buFont typeface="Arial" panose="020B0604020202020204" pitchFamily="34" charset="0"/>
              <a:buChar char="•"/>
            </a:pPr>
            <a:r>
              <a:rPr lang="en-US" sz="2000" dirty="0" smtClean="0"/>
              <a:t>Median delay through trial for jury case was </a:t>
            </a:r>
            <a:r>
              <a:rPr lang="en-US" sz="2000" dirty="0" smtClean="0">
                <a:solidFill>
                  <a:srgbClr val="C00000"/>
                </a:solidFill>
              </a:rPr>
              <a:t>30.7</a:t>
            </a:r>
            <a:r>
              <a:rPr lang="en-US" sz="2000" dirty="0" smtClean="0"/>
              <a:t> months, </a:t>
            </a:r>
          </a:p>
          <a:p>
            <a:pPr marL="1657350" lvl="3" indent="-285750">
              <a:buClr>
                <a:schemeClr val="tx1"/>
              </a:buClr>
              <a:buFont typeface="Arial" panose="020B0604020202020204" pitchFamily="34" charset="0"/>
              <a:buChar char="•"/>
            </a:pPr>
            <a:r>
              <a:rPr lang="en-US" sz="2000" dirty="0" smtClean="0">
                <a:solidFill>
                  <a:srgbClr val="C00000"/>
                </a:solidFill>
              </a:rPr>
              <a:t>27 </a:t>
            </a:r>
            <a:r>
              <a:rPr lang="en-US" sz="2000" dirty="0" smtClean="0"/>
              <a:t>Months for non-jury cases (similar in other districts at the time, likely longer now particularly with sequestration); </a:t>
            </a:r>
          </a:p>
          <a:p>
            <a:pPr marL="1657350" lvl="3" indent="-285750">
              <a:buFont typeface="Arial" panose="020B0604020202020204" pitchFamily="34" charset="0"/>
              <a:buChar char="•"/>
            </a:pPr>
            <a:r>
              <a:rPr lang="en-US" sz="2000" dirty="0" smtClean="0"/>
              <a:t>Median length from filing in USDC SDNY to ruling in appeal at 2d Circuit was </a:t>
            </a:r>
            <a:r>
              <a:rPr lang="en-US" sz="2000" dirty="0" smtClean="0">
                <a:solidFill>
                  <a:srgbClr val="C00000"/>
                </a:solidFill>
              </a:rPr>
              <a:t>43.1</a:t>
            </a:r>
            <a:r>
              <a:rPr lang="en-US" sz="2000" dirty="0" smtClean="0"/>
              <a:t> months</a:t>
            </a:r>
          </a:p>
          <a:p>
            <a:pPr marL="800100" lvl="1" indent="-342900">
              <a:buFont typeface="Wingdings" panose="05000000000000000000" pitchFamily="2" charset="2"/>
              <a:buChar char="Ø"/>
            </a:pPr>
            <a:r>
              <a:rPr lang="en-US" sz="2000" u="sng" dirty="0" smtClean="0">
                <a:solidFill>
                  <a:schemeClr val="tx2"/>
                </a:solidFill>
              </a:rPr>
              <a:t>Notion that arbitration is not any faster than litigation is a misconception: It can be as fast as the parties want it to be.</a:t>
            </a:r>
          </a:p>
          <a:p>
            <a:pPr marL="742950" lvl="1" indent="-285750">
              <a:buFont typeface="Wingdings" panose="05000000000000000000" pitchFamily="2" charset="2"/>
              <a:buChar char="Ø"/>
            </a:pPr>
            <a:endParaRPr lang="en-US" sz="1600" dirty="0"/>
          </a:p>
          <a:p>
            <a:pPr marL="742950" lvl="1" indent="-285750">
              <a:buFont typeface="Wingdings" panose="05000000000000000000" pitchFamily="2" charset="2"/>
              <a:buChar char="Ø"/>
            </a:pPr>
            <a:endParaRPr lang="en-US" sz="1600" dirty="0" smtClean="0"/>
          </a:p>
          <a:p>
            <a:r>
              <a:rPr lang="en-US" sz="1200" dirty="0"/>
              <a:t>	</a:t>
            </a:r>
          </a:p>
          <a:p>
            <a:endParaRPr lang="en-US" sz="1200" dirty="0"/>
          </a:p>
          <a:p>
            <a:endParaRPr lang="en-US" sz="1200" dirty="0"/>
          </a:p>
          <a:p>
            <a:endParaRPr lang="en-US" sz="1200" dirty="0"/>
          </a:p>
          <a:p>
            <a:r>
              <a:rPr lang="en-US" sz="1200" dirty="0" smtClean="0"/>
              <a:t> </a:t>
            </a:r>
            <a:endParaRPr lang="en-US" sz="1200" dirty="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13</a:t>
            </a:fld>
            <a:endParaRPr lang="en-US" sz="1000" dirty="0" smtClean="0"/>
          </a:p>
        </p:txBody>
      </p:sp>
    </p:spTree>
    <p:extLst>
      <p:ext uri="{BB962C8B-B14F-4D97-AF65-F5344CB8AC3E}">
        <p14:creationId xmlns:p14="http://schemas.microsoft.com/office/powerpoint/2010/main" val="2910950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8146"/>
            <a:ext cx="8964488" cy="1292662"/>
          </a:xfrm>
          <a:prstGeom prst="rect">
            <a:avLst/>
          </a:prstGeom>
        </p:spPr>
        <p:txBody>
          <a:bodyPr wrap="square">
            <a:spAutoFit/>
          </a:bodyPr>
          <a:lstStyle/>
          <a:p>
            <a:r>
              <a:rPr lang="en-US" sz="2400" i="1" dirty="0">
                <a:solidFill>
                  <a:srgbClr val="C00000"/>
                </a:solidFill>
              </a:rPr>
              <a:t>General </a:t>
            </a:r>
            <a:r>
              <a:rPr lang="en-US" sz="2400" i="1" dirty="0" smtClean="0">
                <a:solidFill>
                  <a:srgbClr val="C00000"/>
                </a:solidFill>
              </a:rPr>
              <a:t>advantages</a:t>
            </a:r>
            <a:r>
              <a:rPr lang="en-US" sz="2400" i="1" dirty="0">
                <a:solidFill>
                  <a:srgbClr val="C00000"/>
                </a:solidFill>
              </a:rPr>
              <a:t> </a:t>
            </a:r>
            <a:r>
              <a:rPr lang="en-US" sz="2400" i="1" dirty="0" smtClean="0">
                <a:solidFill>
                  <a:srgbClr val="C00000"/>
                </a:solidFill>
              </a:rPr>
              <a:t>(cont):</a:t>
            </a:r>
            <a:endParaRPr lang="en-US" sz="2400" dirty="0" smtClean="0"/>
          </a:p>
          <a:p>
            <a:endParaRPr lang="en-US" sz="1400" dirty="0"/>
          </a:p>
          <a:p>
            <a:pPr marL="285750" indent="-285750">
              <a:buFont typeface="Wingdings" panose="05000000000000000000" pitchFamily="2" charset="2"/>
              <a:buChar char="v"/>
            </a:pPr>
            <a:r>
              <a:rPr lang="en-US" sz="2000" dirty="0" smtClean="0"/>
              <a:t>Costs</a:t>
            </a:r>
            <a:r>
              <a:rPr lang="en-US" sz="2000" dirty="0"/>
              <a:t>: </a:t>
            </a:r>
            <a:r>
              <a:rPr lang="en-US" sz="2000" dirty="0" smtClean="0"/>
              <a:t>litigation is very expensive, arbitration need not be – by choice. </a:t>
            </a:r>
          </a:p>
          <a:p>
            <a:pPr lvl="1"/>
            <a:r>
              <a:rPr lang="en-US" sz="2000" u="sng" dirty="0" smtClean="0">
                <a:solidFill>
                  <a:schemeClr val="tx2"/>
                </a:solidFill>
              </a:rPr>
              <a:t>It is a misconception that arbitration is always as expensive as litigation</a:t>
            </a:r>
            <a:r>
              <a:rPr lang="en-US" sz="2000" dirty="0" smtClean="0">
                <a:solidFill>
                  <a:schemeClr val="tx2"/>
                </a:solidFill>
              </a:rPr>
              <a:t>.</a:t>
            </a:r>
          </a:p>
        </p:txBody>
      </p:sp>
      <p:sp>
        <p:nvSpPr>
          <p:cNvPr id="4" name="TextBox 3"/>
          <p:cNvSpPr txBox="1"/>
          <p:nvPr/>
        </p:nvSpPr>
        <p:spPr>
          <a:xfrm>
            <a:off x="1043608" y="1844824"/>
            <a:ext cx="7056784" cy="4392488"/>
          </a:xfrm>
          <a:prstGeom prst="rect">
            <a:avLst/>
          </a:prstGeom>
          <a:noFill/>
        </p:spPr>
        <p:txBody>
          <a:bodyPr wrap="square" rtlCol="0">
            <a:noAutofit/>
          </a:bodyPr>
          <a:lstStyle/>
          <a:p>
            <a:endParaRPr lang="en-US" dirty="0"/>
          </a:p>
          <a:p>
            <a:r>
              <a:rPr lang="en-US" sz="4400" dirty="0"/>
              <a:t>Arbitration can cost just as much or as little as the parties wish it to cost</a:t>
            </a:r>
            <a:r>
              <a:rPr lang="en-US" sz="4400" dirty="0" smtClean="0"/>
              <a:t>.</a:t>
            </a:r>
            <a:endParaRPr lang="en-US" sz="4400" dirty="0"/>
          </a:p>
          <a:p>
            <a:r>
              <a:rPr lang="en-US" sz="2400" b="1" dirty="0" smtClean="0"/>
              <a:t>			</a:t>
            </a:r>
          </a:p>
          <a:p>
            <a:pPr lvl="1"/>
            <a:r>
              <a:rPr lang="en-US" b="1" dirty="0"/>
              <a:t>	</a:t>
            </a:r>
            <a:r>
              <a:rPr lang="en-US" b="1" dirty="0" smtClean="0"/>
              <a:t>		</a:t>
            </a:r>
            <a:r>
              <a:rPr lang="en-US" dirty="0" smtClean="0"/>
              <a:t>Sir Roland Burrows, KC (1930) </a:t>
            </a:r>
          </a:p>
          <a:p>
            <a:pPr lvl="1"/>
            <a:r>
              <a:rPr lang="en-US" dirty="0" smtClean="0"/>
              <a:t>			(from </a:t>
            </a:r>
            <a:r>
              <a:rPr lang="en-US" i="1" dirty="0" smtClean="0"/>
              <a:t>CIArb Costs of International</a:t>
            </a:r>
            <a:br>
              <a:rPr lang="en-US" i="1" dirty="0" smtClean="0"/>
            </a:br>
            <a:r>
              <a:rPr lang="en-US" i="1" dirty="0" smtClean="0"/>
              <a:t>			 Arbitration Survey 2011</a:t>
            </a:r>
            <a:r>
              <a:rPr lang="en-US" dirty="0" smtClean="0"/>
              <a:t>, </a:t>
            </a:r>
          </a:p>
          <a:p>
            <a:pPr lvl="1"/>
            <a:r>
              <a:rPr lang="en-US" dirty="0" smtClean="0"/>
              <a:t>			Chartered Institute of Arbitrators)</a:t>
            </a:r>
          </a:p>
          <a:p>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14</a:t>
            </a:fld>
            <a:endParaRPr lang="en-US" sz="1000" dirty="0" smtClean="0"/>
          </a:p>
        </p:txBody>
      </p:sp>
    </p:spTree>
    <p:extLst>
      <p:ext uri="{BB962C8B-B14F-4D97-AF65-F5344CB8AC3E}">
        <p14:creationId xmlns:p14="http://schemas.microsoft.com/office/powerpoint/2010/main" val="11495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40960" cy="6048672"/>
          </a:xfrm>
          <a:prstGeom prst="rect">
            <a:avLst/>
          </a:prstGeom>
        </p:spPr>
        <p:txBody>
          <a:bodyPr wrap="square">
            <a:noAutofit/>
          </a:bodyPr>
          <a:lstStyle/>
          <a:p>
            <a:r>
              <a:rPr lang="en-US" sz="2400" i="1" dirty="0">
                <a:solidFill>
                  <a:srgbClr val="C00000"/>
                </a:solidFill>
              </a:rPr>
              <a:t>General advantages (cont</a:t>
            </a:r>
            <a:r>
              <a:rPr lang="en-US" sz="2400" i="1" dirty="0" smtClean="0">
                <a:solidFill>
                  <a:srgbClr val="C00000"/>
                </a:solidFill>
              </a:rPr>
              <a:t>):</a:t>
            </a:r>
            <a:br>
              <a:rPr lang="en-US" sz="2400" i="1" dirty="0" smtClean="0">
                <a:solidFill>
                  <a:srgbClr val="C00000"/>
                </a:solidFill>
              </a:rPr>
            </a:br>
            <a:endParaRPr lang="en-US" sz="1200" dirty="0"/>
          </a:p>
          <a:p>
            <a:pPr marL="285750" indent="-285750">
              <a:buFont typeface="Wingdings" panose="05000000000000000000" pitchFamily="2" charset="2"/>
              <a:buChar char="v"/>
            </a:pPr>
            <a:r>
              <a:rPr lang="en-US" sz="2000" dirty="0" smtClean="0"/>
              <a:t>Costs (cont.)</a:t>
            </a:r>
          </a:p>
          <a:p>
            <a:pPr marL="742950" lvl="1" indent="-285750">
              <a:buFont typeface="Wingdings" panose="05000000000000000000" pitchFamily="2" charset="2"/>
              <a:buChar char="Ø"/>
            </a:pPr>
            <a:r>
              <a:rPr lang="en-US" dirty="0" smtClean="0"/>
              <a:t>Facilities </a:t>
            </a:r>
            <a:r>
              <a:rPr lang="en-US" dirty="0"/>
              <a:t>and judges</a:t>
            </a:r>
          </a:p>
          <a:p>
            <a:pPr marL="1200150" lvl="2" indent="-285750">
              <a:buFont typeface="Courier New" panose="02070309020205020404" pitchFamily="49" charset="0"/>
              <a:buChar char="o"/>
            </a:pPr>
            <a:r>
              <a:rPr lang="en-US" sz="1600" dirty="0"/>
              <a:t>Courts are state-sponsored and free to litigants. Paid through Fed </a:t>
            </a:r>
            <a:r>
              <a:rPr lang="en-US" sz="1600" dirty="0" smtClean="0"/>
              <a:t>Government </a:t>
            </a:r>
            <a:r>
              <a:rPr lang="en-US" sz="1600" dirty="0"/>
              <a:t>appropriations (presently reduced through sequestration)</a:t>
            </a:r>
          </a:p>
          <a:p>
            <a:pPr marL="1200150" lvl="2" indent="-285750">
              <a:buFont typeface="Courier New" panose="02070309020205020404" pitchFamily="49" charset="0"/>
              <a:buChar char="o"/>
            </a:pPr>
            <a:r>
              <a:rPr lang="en-US" sz="1600" dirty="0"/>
              <a:t>Institutional and arbitrator fees are usually small when compared to </a:t>
            </a:r>
            <a:r>
              <a:rPr lang="en-US" sz="1600" dirty="0" smtClean="0"/>
              <a:t>attorneys’ </a:t>
            </a:r>
            <a:r>
              <a:rPr lang="en-US" sz="1600" dirty="0"/>
              <a:t>fees and other case prep fees, particularly in patent area where amount in controversy frequently dwarfs all other fees by several orders of magnitude. </a:t>
            </a:r>
            <a:r>
              <a:rPr lang="en-US" sz="1600" u="sng" dirty="0">
                <a:solidFill>
                  <a:schemeClr val="tx2"/>
                </a:solidFill>
              </a:rPr>
              <a:t>The view that AAA, ICC and other institutional and arbitrator fees are high is a misconception – particularly when viewed relative to other costs involved.</a:t>
            </a:r>
          </a:p>
          <a:p>
            <a:pPr marL="1657350" lvl="3" indent="-285750">
              <a:buFont typeface="Arial" panose="020B0604020202020204" pitchFamily="34" charset="0"/>
              <a:buChar char="•"/>
            </a:pPr>
            <a:r>
              <a:rPr lang="en-US" sz="1600" dirty="0"/>
              <a:t>ICC study of costs in typical int’l arb: 82% of costs are spent by parties in case prep, including counsel fees; arbitrator and institutional fees were 18</a:t>
            </a:r>
            <a:r>
              <a:rPr lang="en-US" sz="1600" dirty="0" smtClean="0"/>
              <a:t>%</a:t>
            </a:r>
          </a:p>
          <a:p>
            <a:pPr marL="1657350" lvl="3" indent="-285750">
              <a:buFont typeface="Arial" panose="020B0604020202020204" pitchFamily="34" charset="0"/>
              <a:buChar char="•"/>
            </a:pPr>
            <a:endParaRPr lang="en-US" sz="1200" dirty="0"/>
          </a:p>
          <a:p>
            <a:pPr marL="742950" lvl="1" indent="-285750">
              <a:buFont typeface="Wingdings" panose="05000000000000000000" pitchFamily="2" charset="2"/>
              <a:buChar char="Ø"/>
            </a:pPr>
            <a:r>
              <a:rPr lang="en-US" dirty="0"/>
              <a:t>Very difficult to control cost in Federal litigation given broad scope of </a:t>
            </a:r>
            <a:r>
              <a:rPr lang="en-US" dirty="0" smtClean="0"/>
              <a:t>Federal </a:t>
            </a:r>
            <a:r>
              <a:rPr lang="en-US" dirty="0"/>
              <a:t>Rules Civil </a:t>
            </a:r>
            <a:r>
              <a:rPr lang="en-US" dirty="0" smtClean="0"/>
              <a:t>Procedure </a:t>
            </a:r>
            <a:r>
              <a:rPr lang="en-US" dirty="0"/>
              <a:t>and </a:t>
            </a:r>
            <a:r>
              <a:rPr lang="en-US" dirty="0" smtClean="0"/>
              <a:t>Federal </a:t>
            </a:r>
            <a:r>
              <a:rPr lang="en-US" dirty="0"/>
              <a:t>Rules </a:t>
            </a:r>
            <a:r>
              <a:rPr lang="en-US" dirty="0" smtClean="0"/>
              <a:t>Evidence </a:t>
            </a:r>
          </a:p>
          <a:p>
            <a:pPr marL="742950" lvl="1" indent="-285750">
              <a:buFont typeface="Wingdings" panose="05000000000000000000" pitchFamily="2" charset="2"/>
              <a:buChar char="Ø"/>
            </a:pPr>
            <a:endParaRPr lang="en-US" sz="1600" dirty="0" smtClean="0"/>
          </a:p>
          <a:p>
            <a:pPr marL="742950" lvl="1" indent="-285750">
              <a:buFont typeface="Wingdings" panose="05000000000000000000" pitchFamily="2" charset="2"/>
              <a:buChar char="Ø"/>
            </a:pPr>
            <a:r>
              <a:rPr lang="en-US" dirty="0" smtClean="0"/>
              <a:t>Arbitrators </a:t>
            </a:r>
            <a:r>
              <a:rPr lang="en-US" dirty="0"/>
              <a:t>and parties can readily streamline the process if </a:t>
            </a:r>
            <a:r>
              <a:rPr lang="en-US" dirty="0" smtClean="0"/>
              <a:t>all of them act on the </a:t>
            </a:r>
            <a:r>
              <a:rPr lang="en-US" dirty="0"/>
              <a:t>will to do </a:t>
            </a:r>
            <a:r>
              <a:rPr lang="en-US" dirty="0" smtClean="0"/>
              <a:t>so, party and counsel complaining is not enough</a:t>
            </a:r>
          </a:p>
          <a:p>
            <a:pPr marL="1200150" lvl="2" indent="-285750">
              <a:buFont typeface="Courier New" panose="02070309020205020404" pitchFamily="49" charset="0"/>
              <a:buChar char="o"/>
            </a:pPr>
            <a:r>
              <a:rPr lang="en-US" sz="1600" dirty="0" smtClean="0"/>
              <a:t>Experienced counsel (in-house and outside) know and embrace the differences between arbitration and litigation, and know how to properly frame the process to gain efficiency for the client; if outside counsel balk at doing so, ask them why and, if necessary, hire different counsel. </a:t>
            </a:r>
            <a:endParaRPr lang="en-US" sz="1400" b="1" u="sng" dirty="0">
              <a:solidFill>
                <a:srgbClr val="C00000"/>
              </a:solidFill>
            </a:endParaRPr>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15</a:t>
            </a:fld>
            <a:endParaRPr lang="en-US" sz="1000" dirty="0" smtClean="0"/>
          </a:p>
        </p:txBody>
      </p:sp>
    </p:spTree>
    <p:extLst>
      <p:ext uri="{BB962C8B-B14F-4D97-AF65-F5344CB8AC3E}">
        <p14:creationId xmlns:p14="http://schemas.microsoft.com/office/powerpoint/2010/main" val="827123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60040"/>
            <a:ext cx="8928992" cy="6525344"/>
          </a:xfrm>
          <a:prstGeom prst="rect">
            <a:avLst/>
          </a:prstGeom>
        </p:spPr>
        <p:txBody>
          <a:bodyPr wrap="square">
            <a:noAutofit/>
          </a:bodyPr>
          <a:lstStyle/>
          <a:p>
            <a:r>
              <a:rPr lang="en-US" sz="2400" i="1" dirty="0">
                <a:solidFill>
                  <a:srgbClr val="C00000"/>
                </a:solidFill>
              </a:rPr>
              <a:t>General advantages (cont):</a:t>
            </a:r>
            <a:endParaRPr lang="en-US" sz="2400" dirty="0"/>
          </a:p>
          <a:p>
            <a:endParaRPr lang="en-US" sz="800" dirty="0"/>
          </a:p>
          <a:p>
            <a:pPr marL="285750" indent="-285750">
              <a:buFont typeface="Wingdings" panose="05000000000000000000" pitchFamily="2" charset="2"/>
              <a:buChar char="v"/>
            </a:pPr>
            <a:r>
              <a:rPr lang="en-US" dirty="0" smtClean="0"/>
              <a:t>Flexible --  The process is what you make it!  But you have to “make it”!</a:t>
            </a:r>
          </a:p>
          <a:p>
            <a:pPr lvl="2"/>
            <a:r>
              <a:rPr lang="en-US" sz="1400" dirty="0" smtClean="0"/>
              <a:t>-- If you merely pick a standard-fare arbitration clause that gives wide latitude to outside counsel and the arbitrator, then you get what you deserve.</a:t>
            </a:r>
          </a:p>
          <a:p>
            <a:pPr marL="742950" lvl="1" indent="-285750">
              <a:buFont typeface="Wingdings" panose="05000000000000000000" pitchFamily="2" charset="2"/>
              <a:buChar char="Ø"/>
            </a:pPr>
            <a:r>
              <a:rPr lang="en-US" sz="1600" dirty="0" smtClean="0"/>
              <a:t>One extreme: expedited no </a:t>
            </a:r>
            <a:r>
              <a:rPr lang="en-US" sz="1600" dirty="0"/>
              <a:t>discovery, no motion practice, </a:t>
            </a:r>
            <a:r>
              <a:rPr lang="en-US" sz="1600" dirty="0" smtClean="0"/>
              <a:t>decided </a:t>
            </a:r>
            <a:r>
              <a:rPr lang="en-US" sz="1600" dirty="0"/>
              <a:t>on one round of submissions </a:t>
            </a:r>
            <a:r>
              <a:rPr lang="en-US" sz="1600" dirty="0" smtClean="0"/>
              <a:t>or oral presentations and </a:t>
            </a:r>
            <a:r>
              <a:rPr lang="en-US" sz="1600" dirty="0"/>
              <a:t>a bald </a:t>
            </a:r>
            <a:r>
              <a:rPr lang="en-US" sz="1600" dirty="0" smtClean="0"/>
              <a:t>award; or</a:t>
            </a:r>
          </a:p>
          <a:p>
            <a:pPr marL="742950" lvl="1" indent="-285750">
              <a:buFont typeface="Wingdings" panose="05000000000000000000" pitchFamily="2" charset="2"/>
              <a:buChar char="Ø"/>
            </a:pPr>
            <a:r>
              <a:rPr lang="en-US" sz="1600" dirty="0" smtClean="0"/>
              <a:t>Other extreme: litigation-style </a:t>
            </a:r>
            <a:r>
              <a:rPr lang="en-US" sz="1600" dirty="0"/>
              <a:t>with extensive </a:t>
            </a:r>
            <a:r>
              <a:rPr lang="en-US" sz="1600" dirty="0" smtClean="0"/>
              <a:t>process and all the “bells and whistles”</a:t>
            </a:r>
          </a:p>
          <a:p>
            <a:pPr marL="1200150" lvl="2" indent="-285750">
              <a:buFont typeface="Courier New" panose="02070309020205020404" pitchFamily="49" charset="0"/>
              <a:buChar char="o"/>
            </a:pPr>
            <a:r>
              <a:rPr lang="en-US" sz="1400" dirty="0" smtClean="0"/>
              <a:t>Common default for litigation counsel who have little or no arbitration experience, “scorched earth” approach; often occurs through use of standard arb clauses</a:t>
            </a:r>
          </a:p>
          <a:p>
            <a:pPr marL="742950" lvl="1" indent="-285750">
              <a:buFont typeface="Wingdings" panose="05000000000000000000" pitchFamily="2" charset="2"/>
              <a:buChar char="Ø"/>
            </a:pPr>
            <a:r>
              <a:rPr lang="en-US" sz="1600" dirty="0" smtClean="0"/>
              <a:t>Anything </a:t>
            </a:r>
            <a:r>
              <a:rPr lang="en-US" sz="1600" dirty="0"/>
              <a:t>in </a:t>
            </a:r>
            <a:r>
              <a:rPr lang="en-US" sz="1600" dirty="0" smtClean="0"/>
              <a:t>between – “Burger King” approach: “You </a:t>
            </a:r>
            <a:r>
              <a:rPr lang="en-US" sz="1600" dirty="0"/>
              <a:t>can have it your way</a:t>
            </a:r>
            <a:r>
              <a:rPr lang="en-US" sz="1600" dirty="0" smtClean="0"/>
              <a:t>”.  </a:t>
            </a:r>
          </a:p>
          <a:p>
            <a:pPr marL="1200150" lvl="2" indent="-285750">
              <a:buFont typeface="Courier New" panose="02070309020205020404" pitchFamily="49" charset="0"/>
              <a:buChar char="o"/>
            </a:pPr>
            <a:r>
              <a:rPr lang="en-US" sz="1400" dirty="0" smtClean="0"/>
              <a:t>What </a:t>
            </a:r>
            <a:r>
              <a:rPr lang="en-US" sz="1400" dirty="0"/>
              <a:t>the parties need to do is thoughtfully decide </a:t>
            </a:r>
            <a:r>
              <a:rPr lang="en-US" sz="1400" dirty="0" smtClean="0"/>
              <a:t>what makes sense, and then implement what </a:t>
            </a:r>
            <a:r>
              <a:rPr lang="en-US" sz="1400" dirty="0"/>
              <a:t>“your way” </a:t>
            </a:r>
            <a:r>
              <a:rPr lang="en-US" sz="1400" dirty="0" smtClean="0"/>
              <a:t>is (it is not enough to desire an efficient process a/k/a “Field of Dreams” (simply discuss it and it will be)), you have to actually implement it!  Risks exist in concatenating the process, but finality and efficiency gains may outweigh the risks. </a:t>
            </a:r>
          </a:p>
          <a:p>
            <a:pPr marL="1200150" lvl="2" indent="-285750">
              <a:buFont typeface="Courier New" panose="02070309020205020404" pitchFamily="49" charset="0"/>
              <a:buChar char="o"/>
            </a:pPr>
            <a:endParaRPr lang="en-US" sz="800" dirty="0"/>
          </a:p>
          <a:p>
            <a:pPr marL="285750" indent="-285750">
              <a:buFont typeface="Wingdings" panose="05000000000000000000" pitchFamily="2" charset="2"/>
              <a:buChar char="v"/>
            </a:pPr>
            <a:r>
              <a:rPr lang="en-US" dirty="0" smtClean="0"/>
              <a:t>Subject </a:t>
            </a:r>
            <a:r>
              <a:rPr lang="en-US" dirty="0"/>
              <a:t>matter expertise – choose the arbitrator to have whatever expertise sides </a:t>
            </a:r>
            <a:r>
              <a:rPr lang="en-US" dirty="0" smtClean="0"/>
              <a:t>want (when was the last time you choose your judge?) </a:t>
            </a:r>
          </a:p>
          <a:p>
            <a:pPr marL="742950" lvl="1" indent="-285750">
              <a:buFont typeface="Wingdings" panose="05000000000000000000" pitchFamily="2" charset="2"/>
              <a:buChar char="Ø"/>
            </a:pPr>
            <a:r>
              <a:rPr lang="en-US" sz="1400" dirty="0" smtClean="0"/>
              <a:t>Arbitrator can (should) provide rapid attention as needed to ensure process stays on track.</a:t>
            </a:r>
          </a:p>
          <a:p>
            <a:pPr marL="285750" indent="-285750">
              <a:buFont typeface="Wingdings" panose="05000000000000000000" pitchFamily="2" charset="2"/>
              <a:buChar char="v"/>
            </a:pPr>
            <a:endParaRPr lang="en-US" sz="800" dirty="0"/>
          </a:p>
          <a:p>
            <a:pPr marL="285750" indent="-285750">
              <a:buFont typeface="Wingdings" panose="05000000000000000000" pitchFamily="2" charset="2"/>
              <a:buChar char="v"/>
            </a:pPr>
            <a:r>
              <a:rPr lang="en-US" dirty="0" smtClean="0"/>
              <a:t>Finality -- Very </a:t>
            </a:r>
            <a:r>
              <a:rPr lang="en-US" dirty="0"/>
              <a:t>important to </a:t>
            </a:r>
            <a:r>
              <a:rPr lang="en-US" dirty="0" smtClean="0"/>
              <a:t>execs so they can get on with business </a:t>
            </a:r>
            <a:endParaRPr lang="en-US" dirty="0"/>
          </a:p>
          <a:p>
            <a:pPr marL="742950" lvl="1" indent="-285750">
              <a:buFont typeface="Wingdings" panose="05000000000000000000" pitchFamily="2" charset="2"/>
              <a:buChar char="Ø"/>
            </a:pPr>
            <a:r>
              <a:rPr lang="en-US" sz="1400" dirty="0" smtClean="0"/>
              <a:t>Judicial </a:t>
            </a:r>
            <a:r>
              <a:rPr lang="en-US" sz="1400" dirty="0"/>
              <a:t>review is very restricted (see Federal Arbitration Act, 9 USC 1-16</a:t>
            </a:r>
            <a:r>
              <a:rPr lang="en-US" sz="1400" dirty="0" smtClean="0"/>
              <a:t>).  No </a:t>
            </a:r>
            <a:r>
              <a:rPr lang="en-US" sz="1400" dirty="0"/>
              <a:t>judicial appeal of an arbitral award is possible. </a:t>
            </a:r>
            <a:endParaRPr lang="en-US" sz="1400" dirty="0" smtClean="0"/>
          </a:p>
          <a:p>
            <a:pPr marL="742950" lvl="1" indent="-285750">
              <a:buFont typeface="Wingdings" panose="05000000000000000000" pitchFamily="2" charset="2"/>
              <a:buChar char="Ø"/>
            </a:pPr>
            <a:r>
              <a:rPr lang="en-US" sz="1400" dirty="0" smtClean="0"/>
              <a:t>Appeal procedures exist at some institutions </a:t>
            </a:r>
            <a:r>
              <a:rPr lang="en-US" sz="1400" dirty="0"/>
              <a:t>[CPR appeal 2007</a:t>
            </a:r>
            <a:r>
              <a:rPr lang="en-US" sz="1400" dirty="0" smtClean="0"/>
              <a:t>]</a:t>
            </a:r>
          </a:p>
          <a:p>
            <a:pPr marL="742950" lvl="1" indent="-285750">
              <a:buFont typeface="Wingdings" panose="05000000000000000000" pitchFamily="2" charset="2"/>
              <a:buChar char="Ø"/>
            </a:pPr>
            <a:endParaRPr lang="en-US" sz="800" dirty="0" smtClean="0"/>
          </a:p>
          <a:p>
            <a:pPr marL="285750" indent="-285750">
              <a:buFont typeface="Wingdings" panose="05000000000000000000" pitchFamily="2" charset="2"/>
              <a:buChar char="v"/>
            </a:pPr>
            <a:r>
              <a:rPr lang="en-US" dirty="0" smtClean="0"/>
              <a:t>Confidentiality </a:t>
            </a:r>
            <a:r>
              <a:rPr lang="en-US" dirty="0"/>
              <a:t>of proceedings – </a:t>
            </a:r>
            <a:r>
              <a:rPr lang="en-US" dirty="0" smtClean="0"/>
              <a:t>Process </a:t>
            </a:r>
            <a:r>
              <a:rPr lang="en-US" dirty="0"/>
              <a:t>is </a:t>
            </a:r>
            <a:r>
              <a:rPr lang="en-US" dirty="0" smtClean="0"/>
              <a:t>confidential</a:t>
            </a:r>
          </a:p>
          <a:p>
            <a:pPr marL="742950" lvl="1" indent="-285750">
              <a:buFont typeface="Wingdings" panose="05000000000000000000" pitchFamily="2" charset="2"/>
              <a:buChar char="Ø"/>
            </a:pPr>
            <a:r>
              <a:rPr lang="en-US" sz="1400" dirty="0" smtClean="0"/>
              <a:t>While </a:t>
            </a:r>
            <a:r>
              <a:rPr lang="en-US" sz="1400" dirty="0"/>
              <a:t>arbitrator is ethically bound to keep information confidential, parties are not in absence of </a:t>
            </a:r>
            <a:r>
              <a:rPr lang="en-US" sz="1400" dirty="0" smtClean="0"/>
              <a:t>confidentiality agreement between them</a:t>
            </a:r>
            <a:endParaRPr lang="en-US" sz="1400" dirty="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16</a:t>
            </a:fld>
            <a:endParaRPr lang="en-US" sz="1000" dirty="0" smtClean="0"/>
          </a:p>
        </p:txBody>
      </p:sp>
    </p:spTree>
    <p:extLst>
      <p:ext uri="{BB962C8B-B14F-4D97-AF65-F5344CB8AC3E}">
        <p14:creationId xmlns:p14="http://schemas.microsoft.com/office/powerpoint/2010/main" val="1654403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3" y="548680"/>
            <a:ext cx="8391664" cy="6048672"/>
          </a:xfrm>
          <a:prstGeom prst="rect">
            <a:avLst/>
          </a:prstGeom>
        </p:spPr>
        <p:txBody>
          <a:bodyPr wrap="square">
            <a:noAutofit/>
          </a:bodyPr>
          <a:lstStyle/>
          <a:p>
            <a:r>
              <a:rPr lang="en-US" sz="2400" i="1" dirty="0" smtClean="0">
                <a:solidFill>
                  <a:srgbClr val="C00000"/>
                </a:solidFill>
              </a:rPr>
              <a:t>Advantages in international settings:</a:t>
            </a:r>
          </a:p>
          <a:p>
            <a:endParaRPr lang="en-US" dirty="0"/>
          </a:p>
          <a:p>
            <a:pPr marL="285750" indent="-285750">
              <a:buFont typeface="Wingdings" panose="05000000000000000000" pitchFamily="2" charset="2"/>
              <a:buChar char="v"/>
            </a:pPr>
            <a:r>
              <a:rPr lang="en-US" dirty="0" smtClean="0"/>
              <a:t>Cross-border </a:t>
            </a:r>
            <a:r>
              <a:rPr lang="en-US" dirty="0"/>
              <a:t>expertise </a:t>
            </a:r>
            <a:endParaRPr lang="en-US" dirty="0" smtClean="0"/>
          </a:p>
          <a:p>
            <a:pPr marL="742950" lvl="1" indent="-285750">
              <a:buFont typeface="Wingdings" panose="05000000000000000000" pitchFamily="2" charset="2"/>
              <a:buChar char="Ø"/>
            </a:pPr>
            <a:r>
              <a:rPr lang="en-US" dirty="0" smtClean="0"/>
              <a:t>Can choose neutrals on 3-person panel to each have specific expertise</a:t>
            </a:r>
          </a:p>
          <a:p>
            <a:pPr marL="742950" lvl="1" indent="-285750">
              <a:buFont typeface="Wingdings" panose="05000000000000000000" pitchFamily="2" charset="2"/>
              <a:buChar char="Ø"/>
            </a:pPr>
            <a:r>
              <a:rPr lang="en-US" dirty="0" smtClean="0"/>
              <a:t>Neutrals </a:t>
            </a:r>
            <a:r>
              <a:rPr lang="en-US" dirty="0"/>
              <a:t>with desired expertise both </a:t>
            </a:r>
            <a:r>
              <a:rPr lang="en-US" dirty="0" smtClean="0"/>
              <a:t>in substantive law and law </a:t>
            </a:r>
            <a:r>
              <a:rPr lang="en-US" dirty="0"/>
              <a:t>of seat: common, civil, </a:t>
            </a:r>
            <a:r>
              <a:rPr lang="en-US" dirty="0" smtClean="0"/>
              <a:t>Sharia; and law in location where award may be enforced </a:t>
            </a:r>
          </a:p>
          <a:p>
            <a:pPr marL="742950" lvl="1" indent="-285750">
              <a:buFont typeface="Wingdings" panose="05000000000000000000" pitchFamily="2" charset="2"/>
              <a:buChar char="Ø"/>
            </a:pPr>
            <a:r>
              <a:rPr lang="en-US" dirty="0" smtClean="0"/>
              <a:t>Understand cross-cultural differences</a:t>
            </a:r>
          </a:p>
          <a:p>
            <a:pPr marL="742950" lvl="1" indent="-285750">
              <a:buFont typeface="Wingdings" panose="05000000000000000000" pitchFamily="2" charset="2"/>
              <a:buChar char="Ø"/>
            </a:pPr>
            <a:r>
              <a:rPr lang="en-US" dirty="0" smtClean="0"/>
              <a:t>Fluent </a:t>
            </a:r>
            <a:r>
              <a:rPr lang="en-US" dirty="0"/>
              <a:t>in desired </a:t>
            </a:r>
            <a:r>
              <a:rPr lang="en-US" dirty="0" smtClean="0"/>
              <a:t>language(s)</a:t>
            </a:r>
          </a:p>
          <a:p>
            <a:endParaRPr lang="en-US" dirty="0"/>
          </a:p>
          <a:p>
            <a:pPr marL="285750" indent="-285750">
              <a:buFont typeface="Wingdings" panose="05000000000000000000" pitchFamily="2" charset="2"/>
              <a:buChar char="v"/>
            </a:pPr>
            <a:r>
              <a:rPr lang="en-US" dirty="0"/>
              <a:t>Neutrality </a:t>
            </a:r>
            <a:endParaRPr lang="en-US" dirty="0" smtClean="0"/>
          </a:p>
          <a:p>
            <a:pPr marL="742950" lvl="1" indent="-285750">
              <a:buFont typeface="Wingdings" panose="05000000000000000000" pitchFamily="2" charset="2"/>
              <a:buChar char="Ø"/>
            </a:pPr>
            <a:r>
              <a:rPr lang="en-US" dirty="0" smtClean="0"/>
              <a:t>No “home court” advantage, i.e. prejudice by local courts towards their nationals,</a:t>
            </a:r>
            <a:r>
              <a:rPr lang="en-US" dirty="0"/>
              <a:t> </a:t>
            </a:r>
            <a:r>
              <a:rPr lang="en-US" dirty="0" smtClean="0"/>
              <a:t>in arbitral forums </a:t>
            </a:r>
            <a:r>
              <a:rPr lang="en-US" dirty="0"/>
              <a:t>or </a:t>
            </a:r>
            <a:r>
              <a:rPr lang="en-US" dirty="0" smtClean="0"/>
              <a:t>by neutrals  </a:t>
            </a:r>
          </a:p>
          <a:p>
            <a:pPr marL="742950" lvl="1" indent="-285750">
              <a:buFont typeface="Wingdings" panose="05000000000000000000" pitchFamily="2" charset="2"/>
              <a:buChar char="Ø"/>
            </a:pPr>
            <a:r>
              <a:rPr lang="en-US" dirty="0" smtClean="0"/>
              <a:t>Neutrals </a:t>
            </a:r>
            <a:r>
              <a:rPr lang="en-US" dirty="0"/>
              <a:t>on </a:t>
            </a:r>
            <a:r>
              <a:rPr lang="en-US" dirty="0" smtClean="0"/>
              <a:t>tripartite </a:t>
            </a:r>
            <a:r>
              <a:rPr lang="en-US" dirty="0"/>
              <a:t>panel can be selected from different </a:t>
            </a:r>
            <a:r>
              <a:rPr lang="en-US" dirty="0" smtClean="0"/>
              <a:t>countries/regions from parties and/or counsel to further eliminate any possible concern over national-based prejudices</a:t>
            </a:r>
            <a:endParaRPr lang="en-US" dirty="0"/>
          </a:p>
          <a:p>
            <a:endParaRPr lang="en-US" dirty="0" smtClean="0"/>
          </a:p>
          <a:p>
            <a:pPr marL="285750" indent="-285750">
              <a:buFont typeface="Wingdings" panose="05000000000000000000" pitchFamily="2" charset="2"/>
              <a:buChar char="v"/>
            </a:pPr>
            <a:r>
              <a:rPr lang="en-US" dirty="0" smtClean="0"/>
              <a:t>Global </a:t>
            </a:r>
            <a:r>
              <a:rPr lang="en-US" dirty="0"/>
              <a:t>enforceability by treaty – New York Convention (&gt;140 countries are </a:t>
            </a:r>
            <a:r>
              <a:rPr lang="en-US" dirty="0" smtClean="0"/>
              <a:t>signatories) </a:t>
            </a:r>
          </a:p>
          <a:p>
            <a:pPr marL="742950" lvl="1" indent="-285750">
              <a:buFont typeface="Wingdings" panose="05000000000000000000" pitchFamily="2" charset="2"/>
              <a:buChar char="Ø"/>
            </a:pPr>
            <a:r>
              <a:rPr lang="en-US" dirty="0" smtClean="0"/>
              <a:t>Award must meet requirements of Convention, Institutions will review their awards to be sure this occurs</a:t>
            </a:r>
          </a:p>
          <a:p>
            <a:pPr marL="742950" lvl="1" indent="-285750">
              <a:buFont typeface="Wingdings" panose="05000000000000000000" pitchFamily="2" charset="2"/>
              <a:buChar char="Ø"/>
            </a:pPr>
            <a:r>
              <a:rPr lang="en-US" dirty="0" smtClean="0"/>
              <a:t>No treaty enforcement for national court awards</a:t>
            </a:r>
            <a:endParaRPr lang="en-US" dirty="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17</a:t>
            </a:fld>
            <a:endParaRPr lang="en-US" sz="1000" dirty="0" smtClean="0"/>
          </a:p>
        </p:txBody>
      </p:sp>
    </p:spTree>
    <p:extLst>
      <p:ext uri="{BB962C8B-B14F-4D97-AF65-F5344CB8AC3E}">
        <p14:creationId xmlns:p14="http://schemas.microsoft.com/office/powerpoint/2010/main" val="3019259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525" y="1052736"/>
            <a:ext cx="8763963" cy="4968552"/>
          </a:xfrm>
          <a:prstGeom prst="rect">
            <a:avLst/>
          </a:prstGeom>
          <a:noFill/>
        </p:spPr>
        <p:txBody>
          <a:bodyPr wrap="square" rtlCol="0">
            <a:noAutofit/>
          </a:bodyPr>
          <a:lstStyle/>
          <a:p>
            <a:pPr marL="342900" indent="-342900">
              <a:spcBef>
                <a:spcPct val="50000"/>
              </a:spcBef>
              <a:buFont typeface="Wingdings" panose="05000000000000000000" pitchFamily="2" charset="2"/>
              <a:buChar char="v"/>
            </a:pPr>
            <a:r>
              <a:rPr lang="en-US" sz="2000" dirty="0" smtClean="0"/>
              <a:t>Cornell/PERC/PriceWaterhouse Survey of Fortune 1,000 Companies (1997) :</a:t>
            </a:r>
          </a:p>
          <a:p>
            <a:pPr marL="800100" lvl="1" indent="-342900">
              <a:buFont typeface="Wingdings" panose="05000000000000000000" pitchFamily="2" charset="2"/>
              <a:buChar char="Ø"/>
            </a:pPr>
            <a:r>
              <a:rPr lang="en-US" sz="1600" dirty="0"/>
              <a:t>Saves time </a:t>
            </a:r>
          </a:p>
          <a:p>
            <a:pPr marL="800100" lvl="1" indent="-342900">
              <a:buFont typeface="Wingdings" panose="05000000000000000000" pitchFamily="2" charset="2"/>
              <a:buChar char="Ø"/>
            </a:pPr>
            <a:r>
              <a:rPr lang="en-US" sz="1600" dirty="0" smtClean="0"/>
              <a:t>Saves </a:t>
            </a:r>
            <a:r>
              <a:rPr lang="en-US" sz="1600" dirty="0"/>
              <a:t>money</a:t>
            </a:r>
          </a:p>
          <a:p>
            <a:pPr marL="800100" lvl="1" indent="-342900">
              <a:buFont typeface="Wingdings" panose="05000000000000000000" pitchFamily="2" charset="2"/>
              <a:buChar char="Ø"/>
            </a:pPr>
            <a:r>
              <a:rPr lang="en-US" sz="1600" dirty="0" smtClean="0"/>
              <a:t>More </a:t>
            </a:r>
            <a:r>
              <a:rPr lang="en-US" sz="1600" dirty="0"/>
              <a:t>satisfactory process than litigation</a:t>
            </a:r>
          </a:p>
          <a:p>
            <a:pPr marL="800100" lvl="1" indent="-342900">
              <a:buFont typeface="Wingdings" panose="05000000000000000000" pitchFamily="2" charset="2"/>
              <a:buChar char="Ø"/>
            </a:pPr>
            <a:r>
              <a:rPr lang="en-US" sz="1600" dirty="0" smtClean="0"/>
              <a:t>Limited </a:t>
            </a:r>
            <a:r>
              <a:rPr lang="en-US" sz="1600" dirty="0"/>
              <a:t>discovery (and motion practice)</a:t>
            </a:r>
          </a:p>
          <a:p>
            <a:pPr marL="800100" lvl="1" indent="-342900">
              <a:buFont typeface="Wingdings" panose="05000000000000000000" pitchFamily="2" charset="2"/>
              <a:buChar char="Ø"/>
            </a:pPr>
            <a:r>
              <a:rPr lang="en-US" sz="1600" dirty="0" smtClean="0"/>
              <a:t>Neutral </a:t>
            </a:r>
            <a:r>
              <a:rPr lang="en-US" sz="1600" dirty="0"/>
              <a:t>expertise</a:t>
            </a:r>
          </a:p>
          <a:p>
            <a:pPr marL="800100" lvl="1" indent="-342900">
              <a:buFont typeface="Wingdings" panose="05000000000000000000" pitchFamily="2" charset="2"/>
              <a:buChar char="Ø"/>
            </a:pPr>
            <a:r>
              <a:rPr lang="en-US" sz="1600" dirty="0" smtClean="0"/>
              <a:t>Privacy </a:t>
            </a:r>
            <a:r>
              <a:rPr lang="en-US" sz="1600" dirty="0"/>
              <a:t>(Confidential)</a:t>
            </a:r>
          </a:p>
          <a:p>
            <a:pPr marL="800100" lvl="1" indent="-342900">
              <a:buFont typeface="Wingdings" panose="05000000000000000000" pitchFamily="2" charset="2"/>
              <a:buChar char="Ø"/>
            </a:pPr>
            <a:r>
              <a:rPr lang="en-US" sz="1600" dirty="0" smtClean="0"/>
              <a:t>Party </a:t>
            </a:r>
            <a:r>
              <a:rPr lang="en-US" sz="1600" dirty="0"/>
              <a:t>selection of expert decision makers</a:t>
            </a:r>
          </a:p>
          <a:p>
            <a:pPr marL="800100" lvl="1" indent="-342900">
              <a:buFont typeface="Wingdings" panose="05000000000000000000" pitchFamily="2" charset="2"/>
              <a:buChar char="Ø"/>
            </a:pPr>
            <a:r>
              <a:rPr lang="en-US" sz="1600" dirty="0" smtClean="0"/>
              <a:t>Venue </a:t>
            </a:r>
            <a:r>
              <a:rPr lang="en-US" sz="1600" dirty="0"/>
              <a:t>selection to avoid local prejudices</a:t>
            </a:r>
          </a:p>
          <a:p>
            <a:pPr marL="342900" indent="-342900">
              <a:spcBef>
                <a:spcPct val="50000"/>
              </a:spcBef>
              <a:buFont typeface="Wingdings" panose="05000000000000000000" pitchFamily="2" charset="2"/>
              <a:buChar char="v"/>
            </a:pPr>
            <a:r>
              <a:rPr lang="en-US" dirty="0"/>
              <a:t>AAA “Alternative Dispute Resolution Basics FAQs” adds:</a:t>
            </a:r>
          </a:p>
          <a:p>
            <a:pPr marL="800100" lvl="1" indent="-342900">
              <a:buFont typeface="Wingdings" panose="05000000000000000000" pitchFamily="2" charset="2"/>
              <a:buChar char="Ø"/>
            </a:pPr>
            <a:r>
              <a:rPr lang="en-US" sz="1600" dirty="0"/>
              <a:t>Process is driven by parties’ agreement</a:t>
            </a:r>
          </a:p>
          <a:p>
            <a:pPr marL="800100" lvl="1" indent="-342900">
              <a:buFont typeface="Wingdings" panose="05000000000000000000" pitchFamily="2" charset="2"/>
              <a:buChar char="Ø"/>
            </a:pPr>
            <a:r>
              <a:rPr lang="en-US" sz="1600" dirty="0"/>
              <a:t>Extensive training of neutrals (substantive and process expertise)</a:t>
            </a:r>
          </a:p>
          <a:p>
            <a:pPr marL="800100" lvl="1" indent="-342900">
              <a:buFont typeface="Wingdings" panose="05000000000000000000" pitchFamily="2" charset="2"/>
              <a:buChar char="Ø"/>
            </a:pPr>
            <a:r>
              <a:rPr lang="en-US" sz="1600" dirty="0"/>
              <a:t>Less antagonistic and more collaborative than litigation,  more likely to preserve ongoing business </a:t>
            </a:r>
            <a:r>
              <a:rPr lang="en-US" sz="1600" dirty="0" smtClean="0"/>
              <a:t>relationships</a:t>
            </a:r>
          </a:p>
          <a:p>
            <a:pPr marL="800100" lvl="1" indent="-342900">
              <a:buFont typeface="Wingdings" panose="05000000000000000000" pitchFamily="2" charset="2"/>
              <a:buChar char="Ø"/>
            </a:pPr>
            <a:endParaRPr lang="en-US" sz="1600" dirty="0"/>
          </a:p>
          <a:p>
            <a:pPr marL="342900" indent="-342900">
              <a:buFont typeface="Wingdings" panose="05000000000000000000" pitchFamily="2" charset="2"/>
              <a:buChar char="v"/>
            </a:pPr>
            <a:r>
              <a:rPr lang="en-US" sz="1400" dirty="0" smtClean="0"/>
              <a:t>For current survey-based perspectives on corporate ADR practices, perception and use, see [</a:t>
            </a:r>
            <a:r>
              <a:rPr lang="en-US" sz="1400" dirty="0"/>
              <a:t>Stipanowich 2013</a:t>
            </a:r>
            <a:r>
              <a:rPr lang="en-US" sz="1400" dirty="0" smtClean="0"/>
              <a:t>].</a:t>
            </a:r>
            <a:endParaRPr lang="en-US" sz="1400" dirty="0"/>
          </a:p>
          <a:p>
            <a:pPr marL="800100" lvl="1" indent="-342900">
              <a:buFont typeface="Wingdings" panose="05000000000000000000" pitchFamily="2" charset="2"/>
              <a:buChar char="Ø"/>
            </a:pPr>
            <a:endParaRPr lang="en-US" sz="2200" dirty="0"/>
          </a:p>
        </p:txBody>
      </p:sp>
      <p:sp>
        <p:nvSpPr>
          <p:cNvPr id="6" name="Rectangle 5"/>
          <p:cNvSpPr/>
          <p:nvPr/>
        </p:nvSpPr>
        <p:spPr>
          <a:xfrm>
            <a:off x="200526" y="476672"/>
            <a:ext cx="7323802" cy="576064"/>
          </a:xfrm>
          <a:prstGeom prst="rect">
            <a:avLst/>
          </a:prstGeom>
        </p:spPr>
        <p:txBody>
          <a:bodyPr wrap="square">
            <a:noAutofit/>
          </a:bodyPr>
          <a:lstStyle/>
          <a:p>
            <a:r>
              <a:rPr lang="en-US" sz="2400" i="1" dirty="0" smtClean="0">
                <a:solidFill>
                  <a:srgbClr val="C00000"/>
                </a:solidFill>
              </a:rPr>
              <a:t>Advantages of arbitration as perceived by users:</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8" name="TextBox 7"/>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18</a:t>
            </a:fld>
            <a:endParaRPr lang="en-US" sz="1000" dirty="0" smtClean="0"/>
          </a:p>
        </p:txBody>
      </p:sp>
    </p:spTree>
    <p:extLst>
      <p:ext uri="{BB962C8B-B14F-4D97-AF65-F5344CB8AC3E}">
        <p14:creationId xmlns:p14="http://schemas.microsoft.com/office/powerpoint/2010/main" val="1503023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7504" y="432048"/>
            <a:ext cx="7776864" cy="126876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spc="0" dirty="0" smtClean="0">
                <a:solidFill>
                  <a:srgbClr val="C00000"/>
                </a:solidFill>
              </a:rPr>
              <a:t>For many, the benefits boil down to just one basic element – </a:t>
            </a:r>
            <a:r>
              <a:rPr lang="en-US" sz="3200" b="1" u="sng" spc="0" dirty="0" smtClean="0">
                <a:solidFill>
                  <a:srgbClr val="C00000"/>
                </a:solidFill>
              </a:rPr>
              <a:t>PARTY AUTONOMY</a:t>
            </a:r>
            <a:endParaRPr lang="en-US" sz="3600" b="1" u="sng" spc="0" dirty="0">
              <a:solidFill>
                <a:srgbClr val="C00000"/>
              </a:solidFill>
            </a:endParaRPr>
          </a:p>
        </p:txBody>
      </p:sp>
      <p:sp>
        <p:nvSpPr>
          <p:cNvPr id="3" name="TextBox 2"/>
          <p:cNvSpPr txBox="1"/>
          <p:nvPr/>
        </p:nvSpPr>
        <p:spPr>
          <a:xfrm>
            <a:off x="827584" y="1916832"/>
            <a:ext cx="7500233" cy="2664296"/>
          </a:xfrm>
          <a:prstGeom prst="rect">
            <a:avLst/>
          </a:prstGeom>
          <a:noFill/>
        </p:spPr>
        <p:txBody>
          <a:bodyPr wrap="square" rtlCol="0">
            <a:noAutofit/>
          </a:bodyPr>
          <a:lstStyle/>
          <a:p>
            <a:pPr indent="1588">
              <a:buFont typeface="Wingdings" pitchFamily="2" charset="2"/>
              <a:buNone/>
            </a:pPr>
            <a:r>
              <a:rPr lang="en-US" sz="2800" dirty="0"/>
              <a:t>Ultimately, many business users regard </a:t>
            </a:r>
            <a:r>
              <a:rPr lang="en-US" sz="2800" b="1" dirty="0"/>
              <a:t>control over the process – the flexibility to make arbitration what you want it to be – </a:t>
            </a:r>
            <a:r>
              <a:rPr lang="en-US" sz="2800" dirty="0"/>
              <a:t>as the single most important advantage of binding arbitration and other forms of ADR.</a:t>
            </a:r>
          </a:p>
        </p:txBody>
      </p:sp>
      <p:sp>
        <p:nvSpPr>
          <p:cNvPr id="4" name="TextBox 3"/>
          <p:cNvSpPr txBox="1"/>
          <p:nvPr/>
        </p:nvSpPr>
        <p:spPr>
          <a:xfrm>
            <a:off x="1907704" y="4869761"/>
            <a:ext cx="6768752" cy="792088"/>
          </a:xfrm>
          <a:prstGeom prst="rect">
            <a:avLst/>
          </a:prstGeom>
          <a:noFill/>
        </p:spPr>
        <p:txBody>
          <a:bodyPr wrap="square" rtlCol="0">
            <a:noAutofit/>
          </a:bodyPr>
          <a:lstStyle/>
          <a:p>
            <a:pPr indent="1588" algn="r">
              <a:spcBef>
                <a:spcPct val="0"/>
              </a:spcBef>
              <a:buFont typeface="Wingdings" pitchFamily="2" charset="2"/>
              <a:buNone/>
            </a:pPr>
            <a:r>
              <a:rPr lang="en-US" dirty="0"/>
              <a:t>CPR COMMISSION ON THE FUTURE OF ARBITRATION,</a:t>
            </a:r>
            <a:br>
              <a:rPr lang="en-US" dirty="0"/>
            </a:br>
            <a:r>
              <a:rPr lang="en-US" dirty="0"/>
              <a:t>COMMERCIAL ARBITRATION AT ITS BEST (2001)</a:t>
            </a:r>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7" name="TextBox 6"/>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19</a:t>
            </a:fld>
            <a:endParaRPr lang="en-US" sz="1000" dirty="0" smtClean="0"/>
          </a:p>
        </p:txBody>
      </p:sp>
    </p:spTree>
    <p:extLst>
      <p:ext uri="{BB962C8B-B14F-4D97-AF65-F5344CB8AC3E}">
        <p14:creationId xmlns:p14="http://schemas.microsoft.com/office/powerpoint/2010/main" val="90812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701008"/>
          </a:xfrm>
        </p:spPr>
        <p:txBody>
          <a:bodyPr/>
          <a:lstStyle/>
          <a:p>
            <a:pPr marL="0" indent="0">
              <a:buNone/>
            </a:pPr>
            <a:r>
              <a:rPr lang="en-US" i="1" dirty="0"/>
              <a:t>"Traditional litigation is a mistake that must be corrected... For </a:t>
            </a:r>
            <a:r>
              <a:rPr lang="en-US" i="1" dirty="0" smtClean="0"/>
              <a:t>some disputes </a:t>
            </a:r>
            <a:r>
              <a:rPr lang="en-US" i="1" dirty="0"/>
              <a:t>trials will be the only means, but for many claims trial by </a:t>
            </a:r>
            <a:r>
              <a:rPr lang="en-US" i="1" dirty="0" smtClean="0"/>
              <a:t>adversarial contest </a:t>
            </a:r>
            <a:r>
              <a:rPr lang="en-US" i="1" dirty="0"/>
              <a:t>must in time go the way of the ancient trial by battle</a:t>
            </a:r>
            <a:r>
              <a:rPr lang="en-US" i="1" dirty="0" smtClean="0"/>
              <a:t>. ... </a:t>
            </a:r>
            <a:r>
              <a:rPr lang="en-US" i="1" dirty="0"/>
              <a:t>Our system is</a:t>
            </a:r>
            <a:endParaRPr lang="en-US" dirty="0"/>
          </a:p>
          <a:p>
            <a:pPr marL="0" indent="0">
              <a:buNone/>
            </a:pPr>
            <a:r>
              <a:rPr lang="en-US" i="1" dirty="0"/>
              <a:t>too costly, too painful, too destructive, too inefficient for really </a:t>
            </a:r>
            <a:r>
              <a:rPr lang="en-US" i="1" dirty="0" smtClean="0"/>
              <a:t>civilized people</a:t>
            </a:r>
            <a:r>
              <a:rPr lang="en-US" i="1" dirty="0"/>
              <a:t>." </a:t>
            </a:r>
            <a:endParaRPr lang="en-US" i="1" dirty="0" smtClean="0"/>
          </a:p>
          <a:p>
            <a:pPr marL="0" indent="0">
              <a:buNone/>
            </a:pPr>
            <a:endParaRPr lang="en-US" i="1" dirty="0" smtClean="0"/>
          </a:p>
          <a:p>
            <a:pPr marL="4572000" lvl="8" indent="0">
              <a:spcBef>
                <a:spcPts val="0"/>
              </a:spcBef>
              <a:buNone/>
            </a:pPr>
            <a:r>
              <a:rPr lang="en-US" sz="1600" b="1" i="1" dirty="0" smtClean="0"/>
              <a:t>Chief </a:t>
            </a:r>
            <a:r>
              <a:rPr lang="en-US" sz="1600" b="1" i="1" dirty="0"/>
              <a:t>Justice Warren E. Burger </a:t>
            </a:r>
            <a:endParaRPr lang="en-US" sz="1600" b="1" i="1" dirty="0" smtClean="0"/>
          </a:p>
          <a:p>
            <a:pPr marL="4572000" lvl="8" indent="0">
              <a:spcBef>
                <a:spcPts val="0"/>
              </a:spcBef>
              <a:buNone/>
            </a:pPr>
            <a:r>
              <a:rPr lang="en-US" sz="1600" b="1" i="1" dirty="0" smtClean="0"/>
              <a:t>U.S</a:t>
            </a:r>
            <a:r>
              <a:rPr lang="en-US" sz="1600" b="1" i="1" dirty="0"/>
              <a:t>. Supreme </a:t>
            </a:r>
            <a:r>
              <a:rPr lang="en-US" sz="1600" b="1" i="1" dirty="0" smtClean="0"/>
              <a:t>Court</a:t>
            </a:r>
            <a:endParaRPr lang="en-US" sz="1600" dirty="0"/>
          </a:p>
        </p:txBody>
      </p:sp>
      <p:sp>
        <p:nvSpPr>
          <p:cNvPr id="2" name="TextBox 1"/>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a:t>
            </a:fld>
            <a:endParaRPr lang="en-US" sz="1000" dirty="0" smtClean="0"/>
          </a:p>
        </p:txBody>
      </p:sp>
    </p:spTree>
    <p:extLst>
      <p:ext uri="{BB962C8B-B14F-4D97-AF65-F5344CB8AC3E}">
        <p14:creationId xmlns:p14="http://schemas.microsoft.com/office/powerpoint/2010/main" val="1310757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37092" y="548680"/>
            <a:ext cx="7431252" cy="936104"/>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u="sng" spc="0" dirty="0" smtClean="0">
                <a:solidFill>
                  <a:srgbClr val="C00000"/>
                </a:solidFill>
              </a:rPr>
              <a:t>Why is AUTONOMY important?</a:t>
            </a:r>
            <a:r>
              <a:rPr lang="en-US" sz="3200" spc="0" dirty="0" smtClean="0">
                <a:solidFill>
                  <a:srgbClr val="C00000"/>
                </a:solidFill>
              </a:rPr>
              <a:t> </a:t>
            </a:r>
            <a:endParaRPr lang="en-US" sz="3600" spc="0" dirty="0">
              <a:solidFill>
                <a:srgbClr val="C00000"/>
              </a:solidFill>
            </a:endParaRPr>
          </a:p>
        </p:txBody>
      </p:sp>
      <p:sp>
        <p:nvSpPr>
          <p:cNvPr id="4" name="TextBox 3"/>
          <p:cNvSpPr txBox="1"/>
          <p:nvPr/>
        </p:nvSpPr>
        <p:spPr>
          <a:xfrm>
            <a:off x="276123" y="1340768"/>
            <a:ext cx="8447737" cy="2016224"/>
          </a:xfrm>
          <a:prstGeom prst="rect">
            <a:avLst/>
          </a:prstGeom>
          <a:noFill/>
        </p:spPr>
        <p:txBody>
          <a:bodyPr wrap="square" rtlCol="0">
            <a:noAutofit/>
          </a:bodyPr>
          <a:lstStyle/>
          <a:p>
            <a:pPr marL="342900" indent="-342900">
              <a:buFont typeface="Wingdings" panose="05000000000000000000" pitchFamily="2" charset="2"/>
              <a:buChar char="v"/>
            </a:pPr>
            <a:r>
              <a:rPr lang="en-US" sz="2200" dirty="0" smtClean="0"/>
              <a:t>Party Autonomy =&gt; Party Ownership of the Process</a:t>
            </a:r>
          </a:p>
          <a:p>
            <a:pPr marL="800100" lvl="1" indent="-342900">
              <a:buFont typeface="Wingdings" panose="05000000000000000000" pitchFamily="2" charset="2"/>
              <a:buChar char="Ø"/>
            </a:pPr>
            <a:r>
              <a:rPr lang="en-US" sz="2200" dirty="0" smtClean="0"/>
              <a:t>The Parties choose their process and maintain end-to-end control over it.</a:t>
            </a:r>
          </a:p>
          <a:p>
            <a:pPr marL="800100" lvl="1" indent="-342900">
              <a:buFont typeface="Wingdings" panose="05000000000000000000" pitchFamily="2" charset="2"/>
              <a:buChar char="Ø"/>
            </a:pPr>
            <a:r>
              <a:rPr lang="en-US" sz="2200" dirty="0" smtClean="0"/>
              <a:t>They do not abdicate that control to a third party, e.g., a court.</a:t>
            </a:r>
          </a:p>
        </p:txBody>
      </p:sp>
      <p:sp>
        <p:nvSpPr>
          <p:cNvPr id="5" name="Rectangle 2"/>
          <p:cNvSpPr txBox="1">
            <a:spLocks noChangeArrowheads="1"/>
          </p:cNvSpPr>
          <p:nvPr/>
        </p:nvSpPr>
        <p:spPr>
          <a:xfrm>
            <a:off x="-180528" y="2852936"/>
            <a:ext cx="7431252" cy="936104"/>
          </a:xfrm>
          <a:prstGeom prst="rect">
            <a:avLst/>
          </a:prstGeom>
          <a:ln>
            <a:noFill/>
          </a:ln>
        </p:spPr>
        <p:txBody>
          <a:bodyPr vert="horz" anchor="ctr">
            <a:normAutofit/>
          </a:bodyPr>
          <a:lst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en-US" sz="3200" u="sng" dirty="0" smtClean="0">
                <a:ln w="6350">
                  <a:noFill/>
                </a:ln>
                <a:solidFill>
                  <a:srgbClr val="C00000"/>
                </a:solidFill>
                <a:effectLst/>
              </a:rPr>
              <a:t>Why is AUTONOMY necessary?</a:t>
            </a:r>
            <a:r>
              <a:rPr lang="en-US" sz="3200" dirty="0" smtClean="0">
                <a:ln w="6350">
                  <a:noFill/>
                </a:ln>
                <a:solidFill>
                  <a:srgbClr val="C00000"/>
                </a:solidFill>
                <a:effectLst/>
              </a:rPr>
              <a:t> </a:t>
            </a:r>
            <a:endParaRPr lang="en-US" sz="3600" dirty="0">
              <a:ln w="6350">
                <a:noFill/>
              </a:ln>
              <a:solidFill>
                <a:srgbClr val="C00000"/>
              </a:solidFill>
              <a:effectLst/>
            </a:endParaRPr>
          </a:p>
        </p:txBody>
      </p:sp>
      <p:sp>
        <p:nvSpPr>
          <p:cNvPr id="6" name="TextBox 5"/>
          <p:cNvSpPr txBox="1"/>
          <p:nvPr/>
        </p:nvSpPr>
        <p:spPr>
          <a:xfrm>
            <a:off x="312127" y="3736556"/>
            <a:ext cx="8411734" cy="2790170"/>
          </a:xfrm>
          <a:prstGeom prst="rect">
            <a:avLst/>
          </a:prstGeom>
          <a:noFill/>
        </p:spPr>
        <p:txBody>
          <a:bodyPr wrap="square" rtlCol="0">
            <a:noAutofit/>
          </a:bodyPr>
          <a:lstStyle/>
          <a:p>
            <a:pPr marL="342900" indent="-342900">
              <a:buFont typeface="Wingdings" panose="05000000000000000000" pitchFamily="2" charset="2"/>
              <a:buChar char="v"/>
            </a:pPr>
            <a:r>
              <a:rPr lang="en-US" sz="2200" dirty="0" smtClean="0"/>
              <a:t>Parties’ business needs and goals in dispute management often vary across disputes and need to be accommodated to reduce unnecessary business risk.</a:t>
            </a:r>
          </a:p>
          <a:p>
            <a:pPr marL="342900" indent="-342900">
              <a:buFont typeface="Wingdings" panose="05000000000000000000" pitchFamily="2" charset="2"/>
              <a:buChar char="v"/>
            </a:pPr>
            <a:endParaRPr lang="en-US" sz="2200" dirty="0"/>
          </a:p>
          <a:p>
            <a:pPr marL="342900" indent="-342900">
              <a:buFont typeface="Wingdings" panose="05000000000000000000" pitchFamily="2" charset="2"/>
              <a:buChar char="v"/>
            </a:pPr>
            <a:r>
              <a:rPr lang="en-US" sz="2200" dirty="0" smtClean="0"/>
              <a:t>Autonomy affords the parties nearly complete flexibility in tailoring and adapting the arbitral process to properly meet their needs and goals – flexibility which is just not present in litigation.</a:t>
            </a:r>
            <a:endParaRPr lang="en-US" sz="2200" dirty="0"/>
          </a:p>
        </p:txBody>
      </p:sp>
      <p:sp>
        <p:nvSpPr>
          <p:cNvPr id="7" name="TextBox 6"/>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8" name="TextBox 7"/>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20</a:t>
            </a:fld>
            <a:endParaRPr lang="en-US" sz="1000" dirty="0" smtClean="0"/>
          </a:p>
        </p:txBody>
      </p:sp>
    </p:spTree>
    <p:extLst>
      <p:ext uri="{BB962C8B-B14F-4D97-AF65-F5344CB8AC3E}">
        <p14:creationId xmlns:p14="http://schemas.microsoft.com/office/powerpoint/2010/main" val="892556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4" name="TextBox 3"/>
          <p:cNvSpPr txBox="1"/>
          <p:nvPr/>
        </p:nvSpPr>
        <p:spPr>
          <a:xfrm>
            <a:off x="107504" y="908720"/>
            <a:ext cx="8856984" cy="5483102"/>
          </a:xfrm>
          <a:prstGeom prst="rect">
            <a:avLst/>
          </a:prstGeom>
          <a:noFill/>
        </p:spPr>
        <p:txBody>
          <a:bodyPr wrap="square" rtlCol="0">
            <a:noAutofit/>
          </a:bodyPr>
          <a:lstStyle/>
          <a:p>
            <a:pPr marL="342900" indent="-342900">
              <a:buAutoNum type="arabicPeriod"/>
            </a:pPr>
            <a:r>
              <a:rPr lang="en-US" sz="1600" dirty="0" smtClean="0"/>
              <a:t>Beginning on the date the arbitration panel is appointed, each party is to provide disclosure to the other of relevant materials (per CPR Rule 4.1(a) for Non-admin Arbitration of Patent and Trade Secret Disputes).  Claimant has 30 days after commencing arbitration; respondent has 45 days.</a:t>
            </a:r>
          </a:p>
          <a:p>
            <a:pPr marL="342900" indent="-342900">
              <a:buAutoNum type="arabicPeriod"/>
            </a:pPr>
            <a:endParaRPr lang="en-US" sz="1600" dirty="0" smtClean="0"/>
          </a:p>
          <a:p>
            <a:pPr marL="342900" indent="-342900">
              <a:buAutoNum type="arabicPeriod"/>
            </a:pPr>
            <a:r>
              <a:rPr lang="en-US" sz="1600" dirty="0" smtClean="0"/>
              <a:t>Within 10 business days after respondent’s disclosure, the arbitration panel holds pre-hearing conference.</a:t>
            </a:r>
          </a:p>
          <a:p>
            <a:pPr marL="342900" indent="-342900">
              <a:buAutoNum type="arabicPeriod"/>
            </a:pPr>
            <a:endParaRPr lang="en-US" sz="1600" dirty="0" smtClean="0"/>
          </a:p>
          <a:p>
            <a:pPr marL="342900" indent="-342900">
              <a:buAutoNum type="arabicPeriod"/>
            </a:pPr>
            <a:r>
              <a:rPr lang="en-US" sz="1600" dirty="0" smtClean="0"/>
              <a:t>Within 10 business days after completion of discovery, each party submits, to the other and the panel, written testimony from fact &amp; expert witnesses setting forth relevant facts and expert opinions with respect to the disputed matter and a memo (up to 25 pages) providing that party’s position regarding resolution of the disputed matter.</a:t>
            </a:r>
            <a:br>
              <a:rPr lang="en-US" sz="1600" dirty="0" smtClean="0"/>
            </a:br>
            <a:endParaRPr lang="en-US" sz="1600" dirty="0" smtClean="0"/>
          </a:p>
          <a:p>
            <a:pPr marL="342900" indent="-342900">
              <a:buAutoNum type="arabicPeriod"/>
            </a:pPr>
            <a:r>
              <a:rPr lang="en-US" sz="1600" dirty="0" smtClean="0"/>
              <a:t>Within 10 business days after submissions are provided to panel, arbitration hearing occurs in New York City.</a:t>
            </a:r>
          </a:p>
          <a:p>
            <a:pPr marL="800100" lvl="1" indent="-342900">
              <a:buFont typeface="Wingdings" panose="05000000000000000000" pitchFamily="2" charset="2"/>
              <a:buChar char="Ø"/>
            </a:pPr>
            <a:r>
              <a:rPr lang="en-US" sz="1600" dirty="0" smtClean="0"/>
              <a:t>Each party has up to 2 hours to present its arguments and 30 additional minutes to rebut arguments made by other party.</a:t>
            </a:r>
            <a:br>
              <a:rPr lang="en-US" sz="1600" dirty="0" smtClean="0"/>
            </a:br>
            <a:endParaRPr lang="en-US" sz="1600" dirty="0" smtClean="0"/>
          </a:p>
          <a:p>
            <a:pPr marL="342900" indent="-342900">
              <a:buFont typeface="+mj-lt"/>
              <a:buAutoNum type="arabicPeriod"/>
            </a:pPr>
            <a:r>
              <a:rPr lang="en-US" sz="1600" dirty="0" smtClean="0"/>
              <a:t>Within 5 business days after hearing, the arbitration panel renders its written decision.</a:t>
            </a:r>
            <a:br>
              <a:rPr lang="en-US" sz="1600" dirty="0" smtClean="0"/>
            </a:br>
            <a:endParaRPr lang="en-US" sz="1600" dirty="0" smtClean="0"/>
          </a:p>
          <a:p>
            <a:pPr marL="342900" indent="-342900">
              <a:buFont typeface="+mj-lt"/>
              <a:buAutoNum type="arabicPeriod"/>
            </a:pPr>
            <a:r>
              <a:rPr lang="en-US" sz="1600" dirty="0" smtClean="0"/>
              <a:t>Each party bears its own costs, with cost of the arbitration panel to be split equally between the parties.</a:t>
            </a:r>
          </a:p>
          <a:p>
            <a:pPr marL="342900" indent="-342900">
              <a:buAutoNum type="arabicPeriod"/>
            </a:pPr>
            <a:endParaRPr lang="en-US" sz="1600" dirty="0"/>
          </a:p>
        </p:txBody>
      </p:sp>
      <p:sp>
        <p:nvSpPr>
          <p:cNvPr id="5" name="Rectangle 4"/>
          <p:cNvSpPr/>
          <p:nvPr/>
        </p:nvSpPr>
        <p:spPr>
          <a:xfrm>
            <a:off x="156766" y="457871"/>
            <a:ext cx="7511578" cy="461665"/>
          </a:xfrm>
          <a:prstGeom prst="rect">
            <a:avLst/>
          </a:prstGeom>
        </p:spPr>
        <p:txBody>
          <a:bodyPr wrap="square">
            <a:spAutoFit/>
          </a:bodyPr>
          <a:lstStyle/>
          <a:p>
            <a:r>
              <a:rPr lang="en-US" sz="2400" i="1" dirty="0">
                <a:solidFill>
                  <a:srgbClr val="C00000"/>
                </a:solidFill>
              </a:rPr>
              <a:t>Illustrative CPR Pharma </a:t>
            </a:r>
            <a:r>
              <a:rPr lang="en-US" sz="2400" i="1" dirty="0" smtClean="0">
                <a:solidFill>
                  <a:srgbClr val="C00000"/>
                </a:solidFill>
              </a:rPr>
              <a:t>patent arb </a:t>
            </a:r>
            <a:r>
              <a:rPr lang="en-US" sz="2400" i="1" dirty="0">
                <a:solidFill>
                  <a:srgbClr val="C00000"/>
                </a:solidFill>
              </a:rPr>
              <a:t>– </a:t>
            </a:r>
            <a:r>
              <a:rPr lang="en-US" sz="2400" i="1" dirty="0" smtClean="0">
                <a:solidFill>
                  <a:srgbClr val="C00000"/>
                </a:solidFill>
              </a:rPr>
              <a:t>hearing process</a:t>
            </a:r>
            <a:endParaRPr lang="en-US" sz="2400" i="1" dirty="0">
              <a:solidFill>
                <a:srgbClr val="C00000"/>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21</a:t>
            </a:fld>
            <a:endParaRPr lang="en-US" sz="1000" dirty="0" smtClean="0"/>
          </a:p>
        </p:txBody>
      </p:sp>
    </p:spTree>
    <p:extLst>
      <p:ext uri="{BB962C8B-B14F-4D97-AF65-F5344CB8AC3E}">
        <p14:creationId xmlns:p14="http://schemas.microsoft.com/office/powerpoint/2010/main" val="1621956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114300" y="341784"/>
            <a:ext cx="6905972" cy="9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i="1" dirty="0" smtClean="0">
                <a:solidFill>
                  <a:srgbClr val="C00000"/>
                </a:solidFill>
              </a:rPr>
              <a:t>III. Controlling Arbitration Cost</a:t>
            </a:r>
          </a:p>
        </p:txBody>
      </p:sp>
      <p:sp>
        <p:nvSpPr>
          <p:cNvPr id="3" name="TextBox 2"/>
          <p:cNvSpPr txBox="1"/>
          <p:nvPr/>
        </p:nvSpPr>
        <p:spPr>
          <a:xfrm>
            <a:off x="295890" y="1484784"/>
            <a:ext cx="8496944" cy="4176464"/>
          </a:xfrm>
          <a:prstGeom prst="rect">
            <a:avLst/>
          </a:prstGeom>
          <a:noFill/>
        </p:spPr>
        <p:txBody>
          <a:bodyPr wrap="square" rtlCol="0">
            <a:noAutofit/>
          </a:bodyPr>
          <a:lstStyle/>
          <a:p>
            <a:endParaRPr lang="en-US" dirty="0"/>
          </a:p>
          <a:p>
            <a:r>
              <a:rPr lang="en-US" sz="3600" dirty="0"/>
              <a:t>The theoretical advantages of arbitration over court adjudication are manifold ... </a:t>
            </a:r>
            <a:endParaRPr lang="en-US" sz="3600" dirty="0" smtClean="0"/>
          </a:p>
          <a:p>
            <a:r>
              <a:rPr lang="en-US" sz="3600" dirty="0" smtClean="0"/>
              <a:t>These </a:t>
            </a:r>
            <a:r>
              <a:rPr lang="en-US" sz="3600" dirty="0"/>
              <a:t>theoretical advantages [however] are not always fully realized. </a:t>
            </a:r>
            <a:endParaRPr lang="en-US" sz="3600" dirty="0" smtClean="0"/>
          </a:p>
          <a:p>
            <a:endParaRPr lang="en-US" dirty="0"/>
          </a:p>
          <a:p>
            <a:r>
              <a:rPr lang="en-US" b="1" dirty="0" smtClean="0"/>
              <a:t>				</a:t>
            </a:r>
            <a:r>
              <a:rPr lang="en-US" sz="2400" b="1" dirty="0" smtClean="0"/>
              <a:t>Frank </a:t>
            </a:r>
            <a:r>
              <a:rPr lang="en-US" sz="2400" b="1" dirty="0"/>
              <a:t>E. A. </a:t>
            </a:r>
            <a:r>
              <a:rPr lang="en-US" sz="2400" b="1" dirty="0" smtClean="0"/>
              <a:t>Sander (2007) </a:t>
            </a:r>
          </a:p>
          <a:p>
            <a:r>
              <a:rPr lang="en-US" sz="2400" b="1" dirty="0" smtClean="0"/>
              <a:t>			</a:t>
            </a:r>
            <a:r>
              <a:rPr lang="en-US" sz="2400" b="1" dirty="0"/>
              <a:t>	</a:t>
            </a:r>
            <a:r>
              <a:rPr lang="en-US" sz="1600" b="1" dirty="0" smtClean="0"/>
              <a:t>(from </a:t>
            </a:r>
            <a:r>
              <a:rPr lang="en-US" sz="1600" b="1" i="1" dirty="0" smtClean="0"/>
              <a:t>CIArb Costs of International Arbitration</a:t>
            </a:r>
          </a:p>
          <a:p>
            <a:r>
              <a:rPr lang="en-US" sz="1600" b="1" dirty="0"/>
              <a:t>	</a:t>
            </a:r>
            <a:r>
              <a:rPr lang="en-US" sz="1600" b="1" dirty="0" smtClean="0"/>
              <a:t>		</a:t>
            </a:r>
            <a:r>
              <a:rPr lang="en-US" sz="1600" b="1" dirty="0"/>
              <a:t>	</a:t>
            </a:r>
            <a:r>
              <a:rPr lang="en-US" sz="1600" b="1" dirty="0" smtClean="0"/>
              <a:t> </a:t>
            </a:r>
            <a:r>
              <a:rPr lang="en-US" sz="1600" b="1" i="1" dirty="0" smtClean="0"/>
              <a:t>Survey 2011</a:t>
            </a:r>
            <a:r>
              <a:rPr lang="en-US" sz="1600" b="1" dirty="0" smtClean="0"/>
              <a:t>, Chartered Institute of Arbitrators)</a:t>
            </a:r>
            <a:endParaRPr lang="en-US" sz="16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22</a:t>
            </a:fld>
            <a:endParaRPr lang="en-US" sz="1000" dirty="0" smtClean="0"/>
          </a:p>
        </p:txBody>
      </p:sp>
    </p:spTree>
    <p:extLst>
      <p:ext uri="{BB962C8B-B14F-4D97-AF65-F5344CB8AC3E}">
        <p14:creationId xmlns:p14="http://schemas.microsoft.com/office/powerpoint/2010/main" val="4168083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7504" y="2060848"/>
            <a:ext cx="8943420" cy="324036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4800" dirty="0" smtClean="0">
                <a:solidFill>
                  <a:srgbClr val="C00000"/>
                </a:solidFill>
              </a:rPr>
              <a:t>With all arbitration’s advantages, what happened?</a:t>
            </a:r>
            <a:endParaRPr lang="en-US" sz="4800" dirty="0">
              <a:solidFill>
                <a:srgbClr val="C00000"/>
              </a:solidFill>
            </a:endParaRPr>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7" name="TextBox 6"/>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23</a:t>
            </a:fld>
            <a:endParaRPr lang="en-US" sz="1000" dirty="0" smtClean="0"/>
          </a:p>
        </p:txBody>
      </p:sp>
    </p:spTree>
    <p:extLst>
      <p:ext uri="{BB962C8B-B14F-4D97-AF65-F5344CB8AC3E}">
        <p14:creationId xmlns:p14="http://schemas.microsoft.com/office/powerpoint/2010/main" val="1053300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1" y="496196"/>
            <a:ext cx="8640960" cy="5741116"/>
          </a:xfrm>
          <a:prstGeom prst="rect">
            <a:avLst/>
          </a:prstGeom>
          <a:noFill/>
        </p:spPr>
        <p:txBody>
          <a:bodyPr wrap="square" rtlCol="0" anchor="ctr">
            <a:noAutofit/>
          </a:bodyPr>
          <a:lstStyle/>
          <a:p>
            <a:pPr algn="ctr"/>
            <a:r>
              <a:rPr lang="en-US" sz="6600" dirty="0" smtClean="0">
                <a:solidFill>
                  <a:srgbClr val="C00000"/>
                </a:solidFill>
                <a:effectLst>
                  <a:outerShdw blurRad="38100" dist="38100" dir="2700000" algn="tl">
                    <a:srgbClr val="000000">
                      <a:alpha val="43137"/>
                    </a:srgbClr>
                  </a:outerShdw>
                </a:effectLst>
              </a:rPr>
              <a:t>Lawyers</a:t>
            </a:r>
          </a:p>
          <a:p>
            <a:pPr algn="ctr"/>
            <a:endParaRPr lang="en-US" sz="5400" dirty="0">
              <a:solidFill>
                <a:srgbClr val="C00000"/>
              </a:solidFill>
              <a:effectLst>
                <a:outerShdw blurRad="38100" dist="38100" dir="2700000" algn="tl">
                  <a:srgbClr val="000000">
                    <a:alpha val="43137"/>
                  </a:srgbClr>
                </a:outerShdw>
              </a:effectLst>
            </a:endParaRPr>
          </a:p>
          <a:p>
            <a:pPr algn="ctr"/>
            <a:r>
              <a:rPr lang="en-US" sz="5400" dirty="0" smtClean="0">
                <a:solidFill>
                  <a:srgbClr val="C00000"/>
                </a:solidFill>
                <a:effectLst>
                  <a:outerShdw blurRad="38100" dist="38100" dir="2700000" algn="tl">
                    <a:srgbClr val="000000">
                      <a:alpha val="43137"/>
                    </a:srgbClr>
                  </a:outerShdw>
                </a:effectLst>
              </a:rPr>
              <a:t>We have seen the enemy, and they’re us!</a:t>
            </a:r>
          </a:p>
          <a:p>
            <a:pPr algn="ctr"/>
            <a:endParaRPr lang="en-US" sz="2800" dirty="0" smtClean="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24</a:t>
            </a:fld>
            <a:endParaRPr lang="en-US" sz="1000" dirty="0" smtClean="0"/>
          </a:p>
        </p:txBody>
      </p:sp>
    </p:spTree>
    <p:extLst>
      <p:ext uri="{BB962C8B-B14F-4D97-AF65-F5344CB8AC3E}">
        <p14:creationId xmlns:p14="http://schemas.microsoft.com/office/powerpoint/2010/main" val="298206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25</a:t>
            </a:fld>
            <a:endParaRPr lang="en-US" sz="1000" dirty="0" smtClean="0"/>
          </a:p>
        </p:txBody>
      </p:sp>
      <p:sp>
        <p:nvSpPr>
          <p:cNvPr id="3" name="TextBox 2"/>
          <p:cNvSpPr txBox="1"/>
          <p:nvPr/>
        </p:nvSpPr>
        <p:spPr>
          <a:xfrm>
            <a:off x="251520" y="1052736"/>
            <a:ext cx="8640959" cy="2808312"/>
          </a:xfrm>
          <a:prstGeom prst="rect">
            <a:avLst/>
          </a:prstGeom>
          <a:noFill/>
        </p:spPr>
        <p:txBody>
          <a:bodyPr wrap="square" rtlCol="0">
            <a:noAutofit/>
          </a:bodyPr>
          <a:lstStyle/>
          <a:p>
            <a:r>
              <a:rPr lang="en-US" sz="2000" dirty="0" smtClean="0"/>
              <a:t>With all our good-intentions of zealous client representation, over the past few decades </a:t>
            </a:r>
            <a:r>
              <a:rPr lang="en-US" sz="2000" u="sng" dirty="0" smtClean="0">
                <a:solidFill>
                  <a:srgbClr val="C00000"/>
                </a:solidFill>
              </a:rPr>
              <a:t>lawyers made arbitration resemble litigation</a:t>
            </a:r>
            <a:r>
              <a:rPr lang="en-US" sz="2000" dirty="0" smtClean="0">
                <a:solidFill>
                  <a:srgbClr val="C00000"/>
                </a:solidFill>
              </a:rPr>
              <a:t>! </a:t>
            </a:r>
          </a:p>
          <a:p>
            <a:pPr marL="342900" indent="-342900">
              <a:buFont typeface="Wingdings" panose="05000000000000000000" pitchFamily="2" charset="2"/>
              <a:buChar char="v"/>
            </a:pPr>
            <a:r>
              <a:rPr lang="en-US" sz="2000" dirty="0" smtClean="0"/>
              <a:t>With all its trappings yet none of its procedural and substantive safeguards:</a:t>
            </a:r>
          </a:p>
          <a:p>
            <a:pPr marL="742950" lvl="1" indent="-285750">
              <a:buFont typeface="Wingdings" pitchFamily="2" charset="2"/>
              <a:buChar char="Ø"/>
            </a:pPr>
            <a:r>
              <a:rPr lang="en-US" sz="2000" dirty="0" smtClean="0"/>
              <a:t>extensive </a:t>
            </a:r>
            <a:r>
              <a:rPr lang="en-US" sz="2000" dirty="0"/>
              <a:t>discovery </a:t>
            </a:r>
            <a:r>
              <a:rPr lang="en-US" sz="2000" dirty="0" smtClean="0"/>
              <a:t>(including e-discovery) and </a:t>
            </a:r>
            <a:r>
              <a:rPr lang="en-US" sz="2000" dirty="0"/>
              <a:t>motion </a:t>
            </a:r>
            <a:r>
              <a:rPr lang="en-US" sz="2000" dirty="0" smtClean="0"/>
              <a:t>practice</a:t>
            </a:r>
            <a:endParaRPr lang="en-US" sz="2000" dirty="0"/>
          </a:p>
          <a:p>
            <a:pPr marL="742950" lvl="1" indent="-285750">
              <a:buFont typeface="Wingdings" pitchFamily="2" charset="2"/>
              <a:buChar char="Ø"/>
            </a:pPr>
            <a:r>
              <a:rPr lang="en-US" sz="2000" dirty="0" smtClean="0"/>
              <a:t>highly </a:t>
            </a:r>
            <a:r>
              <a:rPr lang="en-US" sz="2000" dirty="0"/>
              <a:t>contentious advocacy</a:t>
            </a:r>
          </a:p>
          <a:p>
            <a:pPr marL="742950" lvl="1" indent="-285750">
              <a:buFont typeface="Wingdings" pitchFamily="2" charset="2"/>
              <a:buChar char="Ø"/>
            </a:pPr>
            <a:r>
              <a:rPr lang="en-US" sz="2000" dirty="0" smtClean="0"/>
              <a:t>Resulting in long </a:t>
            </a:r>
            <a:r>
              <a:rPr lang="en-US" sz="2000" dirty="0"/>
              <a:t>pendency time (start to finish</a:t>
            </a:r>
            <a:r>
              <a:rPr lang="en-US" sz="2000" dirty="0" smtClean="0"/>
              <a:t>) and high cost</a:t>
            </a:r>
            <a:br>
              <a:rPr lang="en-US" sz="2000" dirty="0" smtClean="0"/>
            </a:br>
            <a:r>
              <a:rPr lang="en-US" sz="1400" dirty="0" smtClean="0"/>
              <a:t>[ICC Report 2007][CIArb 2011][Lovells 2008]</a:t>
            </a:r>
            <a:endParaRPr lang="en-US" sz="1400" dirty="0">
              <a:solidFill>
                <a:schemeClr val="accent2"/>
              </a:solidFill>
            </a:endParaRPr>
          </a:p>
        </p:txBody>
      </p:sp>
      <p:sp>
        <p:nvSpPr>
          <p:cNvPr id="4" name="TextBox 3"/>
          <p:cNvSpPr txBox="1"/>
          <p:nvPr/>
        </p:nvSpPr>
        <p:spPr>
          <a:xfrm>
            <a:off x="179513" y="3717032"/>
            <a:ext cx="8868384" cy="2932804"/>
          </a:xfrm>
          <a:prstGeom prst="rect">
            <a:avLst/>
          </a:prstGeom>
          <a:noFill/>
        </p:spPr>
        <p:txBody>
          <a:bodyPr wrap="square" rtlCol="0">
            <a:noAutofit/>
          </a:bodyPr>
          <a:lstStyle/>
          <a:p>
            <a:r>
              <a:rPr lang="en-US" sz="2000" dirty="0" smtClean="0"/>
              <a:t>Over the last 10-20 years, corporate users became </a:t>
            </a:r>
            <a:r>
              <a:rPr lang="en-US" sz="2000" u="sng" dirty="0" smtClean="0"/>
              <a:t>disillusioned</a:t>
            </a:r>
            <a:r>
              <a:rPr lang="en-US" sz="2000" dirty="0" smtClean="0"/>
              <a:t> and very </a:t>
            </a:r>
            <a:r>
              <a:rPr lang="en-US" sz="2000" u="sng" dirty="0" smtClean="0"/>
              <a:t>dissatisfied</a:t>
            </a:r>
            <a:r>
              <a:rPr lang="en-US" sz="2000" dirty="0" smtClean="0"/>
              <a:t>.  For complex disputes, commercial arbitration fell out of favor!   So much so that some corporate counsel and their clients have removed arbitration provisions from certain contracts and exhibit a distinct reluctance to use it in others.</a:t>
            </a:r>
          </a:p>
          <a:p>
            <a:endParaRPr lang="en-US" sz="2000" dirty="0"/>
          </a:p>
          <a:p>
            <a:r>
              <a:rPr lang="en-US" sz="2000" dirty="0" smtClean="0"/>
              <a:t>Simply:  </a:t>
            </a:r>
            <a:r>
              <a:rPr lang="en-US" sz="2200" u="sng" dirty="0" smtClean="0">
                <a:solidFill>
                  <a:srgbClr val="C00000"/>
                </a:solidFill>
              </a:rPr>
              <a:t>Users are </a:t>
            </a:r>
            <a:r>
              <a:rPr lang="en-US" sz="2200" u="sng" dirty="0">
                <a:solidFill>
                  <a:srgbClr val="C00000"/>
                </a:solidFill>
              </a:rPr>
              <a:t>rebelling</a:t>
            </a:r>
            <a:r>
              <a:rPr lang="en-US" sz="2200" dirty="0" smtClean="0">
                <a:solidFill>
                  <a:srgbClr val="C00000"/>
                </a:solidFill>
              </a:rPr>
              <a:t>!  </a:t>
            </a:r>
          </a:p>
          <a:p>
            <a:r>
              <a:rPr lang="en-US" sz="2200" dirty="0">
                <a:solidFill>
                  <a:srgbClr val="C00000"/>
                </a:solidFill>
              </a:rPr>
              <a:t>	</a:t>
            </a:r>
            <a:r>
              <a:rPr lang="en-US" sz="2200" dirty="0" smtClean="0">
                <a:solidFill>
                  <a:srgbClr val="C00000"/>
                </a:solidFill>
              </a:rPr>
              <a:t> -- Though they did it to themselves by not exercising proper</a:t>
            </a:r>
          </a:p>
          <a:p>
            <a:r>
              <a:rPr lang="en-US" sz="2200" dirty="0">
                <a:solidFill>
                  <a:srgbClr val="C00000"/>
                </a:solidFill>
              </a:rPr>
              <a:t>	</a:t>
            </a:r>
            <a:r>
              <a:rPr lang="en-US" sz="2200" dirty="0" smtClean="0">
                <a:solidFill>
                  <a:srgbClr val="C00000"/>
                </a:solidFill>
              </a:rPr>
              <a:t>control over the process.</a:t>
            </a:r>
            <a:endParaRPr lang="en-US" sz="2200" dirty="0">
              <a:solidFill>
                <a:srgbClr val="C00000"/>
              </a:solidFill>
            </a:endParaRPr>
          </a:p>
          <a:p>
            <a:endParaRPr lang="en-US" sz="2000" dirty="0" smtClean="0"/>
          </a:p>
          <a:p>
            <a:endParaRPr lang="en-US" sz="2000" dirty="0" smtClean="0"/>
          </a:p>
          <a:p>
            <a:endParaRPr lang="en-US" dirty="0" smtClean="0"/>
          </a:p>
          <a:p>
            <a:endParaRPr lang="en-US" sz="2000" dirty="0"/>
          </a:p>
          <a:p>
            <a:endParaRPr lang="en-US" dirty="0"/>
          </a:p>
          <a:p>
            <a:endParaRPr lang="en-US" dirty="0"/>
          </a:p>
          <a:p>
            <a:endParaRPr lang="en-US" dirty="0" smtClean="0"/>
          </a:p>
        </p:txBody>
      </p:sp>
      <p:sp>
        <p:nvSpPr>
          <p:cNvPr id="5" name="Rectangle 2"/>
          <p:cNvSpPr txBox="1">
            <a:spLocks noChangeArrowheads="1"/>
          </p:cNvSpPr>
          <p:nvPr/>
        </p:nvSpPr>
        <p:spPr>
          <a:xfrm>
            <a:off x="283042" y="476672"/>
            <a:ext cx="3496870" cy="576064"/>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Why?  What happened?</a:t>
            </a:r>
            <a:endParaRPr lang="en-US" sz="2400" spc="0" dirty="0">
              <a:solidFill>
                <a:srgbClr val="C00000"/>
              </a:solidFill>
            </a:endParaRPr>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827716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476672"/>
            <a:ext cx="6696744" cy="864096"/>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What users say --</a:t>
            </a:r>
            <a:endParaRPr lang="en-US" sz="2400" spc="0" dirty="0">
              <a:solidFill>
                <a:srgbClr val="C00000"/>
              </a:solidFill>
            </a:endParaRPr>
          </a:p>
        </p:txBody>
      </p:sp>
      <p:sp>
        <p:nvSpPr>
          <p:cNvPr id="3" name="Content Placeholder 2"/>
          <p:cNvSpPr txBox="1">
            <a:spLocks/>
          </p:cNvSpPr>
          <p:nvPr/>
        </p:nvSpPr>
        <p:spPr>
          <a:xfrm>
            <a:off x="457200" y="1628800"/>
            <a:ext cx="8229600" cy="4826008"/>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Wingdings" pitchFamily="2" charset="2"/>
              <a:buNone/>
            </a:pPr>
            <a:r>
              <a:rPr lang="en-US" sz="3200" dirty="0" smtClean="0"/>
              <a:t>“Arbitration is often unsatisfactory because litigators have been given the keys to run the arbitration and they run it exactly like a piece of litigation.  It’s the corporate counsel’s fault by simply turning over the keys to a matter.”</a:t>
            </a:r>
          </a:p>
          <a:p>
            <a:pPr marL="0" indent="0">
              <a:buFont typeface="Wingdings" pitchFamily="2" charset="2"/>
              <a:buNone/>
            </a:pPr>
            <a:endParaRPr lang="en-US" sz="3200" dirty="0" smtClean="0"/>
          </a:p>
          <a:p>
            <a:pPr marL="0" indent="0" algn="r">
              <a:buFont typeface="Wingdings" pitchFamily="2" charset="2"/>
              <a:buNone/>
            </a:pPr>
            <a:r>
              <a:rPr lang="en-US" sz="2000" dirty="0" smtClean="0"/>
              <a:t>Jeffrey W. Carr</a:t>
            </a:r>
            <a:br>
              <a:rPr lang="en-US" sz="2000" dirty="0" smtClean="0"/>
            </a:br>
            <a:r>
              <a:rPr lang="en-US" sz="2000" dirty="0" smtClean="0"/>
              <a:t>Vice President &amp; General Counsel</a:t>
            </a:r>
            <a:br>
              <a:rPr lang="en-US" sz="2000" dirty="0" smtClean="0"/>
            </a:br>
            <a:r>
              <a:rPr lang="en-US" sz="2000" dirty="0" smtClean="0"/>
              <a:t>FMC Technologies, Inc.</a:t>
            </a:r>
          </a:p>
          <a:p>
            <a:endParaRPr lang="en-US" dirty="0"/>
          </a:p>
        </p:txBody>
      </p:sp>
      <p:sp>
        <p:nvSpPr>
          <p:cNvPr id="4" name="TextBox 3"/>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26</a:t>
            </a:fld>
            <a:endParaRPr lang="en-US" sz="1000" dirty="0" smtClean="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5034229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528" y="2060848"/>
            <a:ext cx="8229600" cy="3168352"/>
          </a:xfrm>
          <a:prstGeom prst="rect">
            <a:avLst/>
          </a:prstGeom>
        </p:spPr>
        <p:txBody>
          <a:bodyPr vert="horz" anchor="t">
            <a:normAutofit lnSpcReduction="10000"/>
          </a:bodyPr>
          <a:lst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a:lstStyle>
          <a:p>
            <a:pPr marL="0" indent="0">
              <a:buFont typeface="Wingdings" pitchFamily="2" charset="2"/>
              <a:buNone/>
            </a:pPr>
            <a:r>
              <a:rPr lang="en-US" sz="2800" dirty="0" smtClean="0"/>
              <a:t>“[I]f you simply provide for arbitration under [standard rules] without specifying in more</a:t>
            </a:r>
            <a:br>
              <a:rPr lang="en-US" sz="2800" dirty="0" smtClean="0"/>
            </a:br>
            <a:r>
              <a:rPr lang="en-US" sz="2800" dirty="0" smtClean="0"/>
              <a:t>detail . . . how discovery will be handled . . . you will end up with a proceeding similar to litigation.”</a:t>
            </a:r>
          </a:p>
          <a:p>
            <a:pPr marL="0" indent="0">
              <a:buFont typeface="Wingdings" pitchFamily="2" charset="2"/>
              <a:buNone/>
            </a:pPr>
            <a:endParaRPr lang="en-US" sz="2800" dirty="0" smtClean="0"/>
          </a:p>
          <a:p>
            <a:pPr marL="0" indent="0" algn="r">
              <a:buFont typeface="Wingdings" pitchFamily="2" charset="2"/>
              <a:buNone/>
            </a:pPr>
            <a:r>
              <a:rPr lang="en-US" sz="2000" dirty="0" smtClean="0"/>
              <a:t>James Bender </a:t>
            </a:r>
          </a:p>
          <a:p>
            <a:pPr marL="0" indent="0" algn="r">
              <a:buFont typeface="Wingdings" pitchFamily="2" charset="2"/>
              <a:buNone/>
            </a:pPr>
            <a:r>
              <a:rPr lang="en-US" sz="2000" dirty="0" smtClean="0"/>
              <a:t>General Counsel</a:t>
            </a:r>
          </a:p>
          <a:p>
            <a:pPr marL="0" indent="0" algn="r">
              <a:buFont typeface="Wingdings" pitchFamily="2" charset="2"/>
              <a:buNone/>
            </a:pPr>
            <a:r>
              <a:rPr lang="en-US" sz="2000" dirty="0" smtClean="0"/>
              <a:t>Williams Companies</a:t>
            </a:r>
            <a:endParaRPr lang="en-US" sz="2000" dirty="0"/>
          </a:p>
        </p:txBody>
      </p:sp>
      <p:sp>
        <p:nvSpPr>
          <p:cNvPr id="3" name="Rectangle 2"/>
          <p:cNvSpPr txBox="1">
            <a:spLocks noChangeArrowheads="1"/>
          </p:cNvSpPr>
          <p:nvPr/>
        </p:nvSpPr>
        <p:spPr>
          <a:xfrm>
            <a:off x="251520" y="476672"/>
            <a:ext cx="3888432" cy="792088"/>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What users say -- (cont.)</a:t>
            </a:r>
            <a:endParaRPr lang="en-US" sz="2400" spc="0" dirty="0">
              <a:solidFill>
                <a:srgbClr val="C00000"/>
              </a:solidFill>
            </a:endParaRPr>
          </a:p>
        </p:txBody>
      </p:sp>
      <p:sp>
        <p:nvSpPr>
          <p:cNvPr id="4" name="TextBox 3"/>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27</a:t>
            </a:fld>
            <a:endParaRPr lang="en-US" sz="1000" dirty="0" smtClean="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600258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28</a:t>
            </a:fld>
            <a:endParaRPr lang="en-US" sz="1000" dirty="0" smtClean="0"/>
          </a:p>
        </p:txBody>
      </p:sp>
      <p:sp>
        <p:nvSpPr>
          <p:cNvPr id="3" name="TextBox 2"/>
          <p:cNvSpPr txBox="1"/>
          <p:nvPr/>
        </p:nvSpPr>
        <p:spPr>
          <a:xfrm>
            <a:off x="1043608" y="1124744"/>
            <a:ext cx="7056784" cy="4747303"/>
          </a:xfrm>
          <a:prstGeom prst="rect">
            <a:avLst/>
          </a:prstGeom>
          <a:noFill/>
        </p:spPr>
        <p:txBody>
          <a:bodyPr wrap="square" rtlCol="0">
            <a:noAutofit/>
          </a:bodyPr>
          <a:lstStyle/>
          <a:p>
            <a:endParaRPr lang="en-US" dirty="0"/>
          </a:p>
          <a:p>
            <a:r>
              <a:rPr lang="en-US" sz="4400" dirty="0"/>
              <a:t>Arbitration can cost just as much or as little as the parties wish it to cost</a:t>
            </a:r>
            <a:r>
              <a:rPr lang="en-US" sz="4400" dirty="0" smtClean="0"/>
              <a:t>.</a:t>
            </a:r>
            <a:endParaRPr lang="en-US" sz="4400" dirty="0"/>
          </a:p>
          <a:p>
            <a:r>
              <a:rPr lang="en-US" sz="2400" b="1" dirty="0" smtClean="0"/>
              <a:t>			</a:t>
            </a:r>
          </a:p>
          <a:p>
            <a:pPr lvl="1"/>
            <a:r>
              <a:rPr lang="en-US" b="1" dirty="0"/>
              <a:t>	</a:t>
            </a:r>
            <a:r>
              <a:rPr lang="en-US" b="1" dirty="0" smtClean="0"/>
              <a:t>		</a:t>
            </a:r>
            <a:r>
              <a:rPr lang="en-US" dirty="0" smtClean="0"/>
              <a:t>Sir Roland Burrows, KC (1930) </a:t>
            </a:r>
          </a:p>
          <a:p>
            <a:pPr lvl="1"/>
            <a:r>
              <a:rPr lang="en-US" dirty="0" smtClean="0"/>
              <a:t>			(from </a:t>
            </a:r>
            <a:r>
              <a:rPr lang="en-US" i="1" dirty="0" smtClean="0"/>
              <a:t>CIArb Costs of International</a:t>
            </a:r>
            <a:br>
              <a:rPr lang="en-US" i="1" dirty="0" smtClean="0"/>
            </a:br>
            <a:r>
              <a:rPr lang="en-US" i="1" dirty="0" smtClean="0"/>
              <a:t>			 Arbitration Survey 2011</a:t>
            </a:r>
            <a:r>
              <a:rPr lang="en-US" dirty="0" smtClean="0"/>
              <a:t>, </a:t>
            </a:r>
          </a:p>
          <a:p>
            <a:pPr lvl="1"/>
            <a:r>
              <a:rPr lang="en-US" dirty="0" smtClean="0"/>
              <a:t>			Chartered Institute of Arbitrators)</a:t>
            </a:r>
          </a:p>
          <a:p>
            <a:endParaRPr lang="en-US" dirty="0"/>
          </a:p>
        </p:txBody>
      </p:sp>
      <p:sp>
        <p:nvSpPr>
          <p:cNvPr id="4" name="Rectangle 2"/>
          <p:cNvSpPr txBox="1">
            <a:spLocks noChangeArrowheads="1"/>
          </p:cNvSpPr>
          <p:nvPr/>
        </p:nvSpPr>
        <p:spPr>
          <a:xfrm>
            <a:off x="251520" y="476672"/>
            <a:ext cx="3744416" cy="648072"/>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What users say -- (cont.)</a:t>
            </a:r>
            <a:endParaRPr lang="en-US" sz="2400" spc="0" dirty="0">
              <a:solidFill>
                <a:srgbClr val="C00000"/>
              </a:solidFill>
            </a:endParaRP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2835754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29</a:t>
            </a:fld>
            <a:endParaRPr lang="en-US" sz="1000" dirty="0" smtClean="0"/>
          </a:p>
        </p:txBody>
      </p:sp>
      <p:sp>
        <p:nvSpPr>
          <p:cNvPr id="4" name="Rectangle 2"/>
          <p:cNvSpPr txBox="1">
            <a:spLocks noChangeArrowheads="1"/>
          </p:cNvSpPr>
          <p:nvPr/>
        </p:nvSpPr>
        <p:spPr>
          <a:xfrm>
            <a:off x="96103" y="404664"/>
            <a:ext cx="4475897" cy="576064"/>
          </a:xfrm>
          <a:prstGeom prst="rect">
            <a:avLst/>
          </a:prstGeom>
        </p:spPr>
        <p:txBody>
          <a:bodyPr>
            <a:normAutofit fontScale="975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General response -- FOCUSED</a:t>
            </a:r>
            <a:endParaRPr lang="en-US" sz="2400" b="1" u="sng" spc="0" dirty="0">
              <a:solidFill>
                <a:srgbClr val="C00000"/>
              </a:solidFill>
            </a:endParaRPr>
          </a:p>
        </p:txBody>
      </p:sp>
      <p:sp>
        <p:nvSpPr>
          <p:cNvPr id="5" name="TextBox 4"/>
          <p:cNvSpPr txBox="1"/>
          <p:nvPr/>
        </p:nvSpPr>
        <p:spPr>
          <a:xfrm>
            <a:off x="168111" y="875760"/>
            <a:ext cx="8724369" cy="5865608"/>
          </a:xfrm>
          <a:prstGeom prst="rect">
            <a:avLst/>
          </a:prstGeom>
          <a:noFill/>
        </p:spPr>
        <p:txBody>
          <a:bodyPr wrap="square" rtlCol="0">
            <a:noAutofit/>
          </a:bodyPr>
          <a:lstStyle/>
          <a:p>
            <a:r>
              <a:rPr lang="en-US" sz="1600" dirty="0" smtClean="0"/>
              <a:t>Approach taken by many administering organizations, institutions, ABA and state bar groups: focus on a specific aspect of an arbitration and draft guidelines, protocols, rules or best practices for that one aspect, for example:</a:t>
            </a:r>
          </a:p>
          <a:p>
            <a:endParaRPr lang="en-US" sz="1200" dirty="0" smtClean="0"/>
          </a:p>
          <a:p>
            <a:pPr marL="285750" indent="-285750">
              <a:buFont typeface="Wingdings" panose="05000000000000000000" pitchFamily="2" charset="2"/>
              <a:buChar char="v"/>
            </a:pPr>
            <a:r>
              <a:rPr lang="en-US" sz="1600" dirty="0" smtClean="0"/>
              <a:t> </a:t>
            </a:r>
            <a:r>
              <a:rPr lang="en-US" u="sng" dirty="0" smtClean="0"/>
              <a:t>Document disclosure</a:t>
            </a:r>
          </a:p>
          <a:p>
            <a:pPr marL="742950" lvl="1" indent="-285750">
              <a:buFont typeface="Wingdings" panose="05000000000000000000" pitchFamily="2" charset="2"/>
              <a:buChar char="Ø"/>
            </a:pPr>
            <a:r>
              <a:rPr lang="en-US" sz="1600" dirty="0" smtClean="0"/>
              <a:t>ICDR Guidelines for Arbitrators Concerning Exchanges of Information (2008)</a:t>
            </a:r>
          </a:p>
          <a:p>
            <a:pPr marL="742950" lvl="1" indent="-285750">
              <a:buFont typeface="Wingdings" panose="05000000000000000000" pitchFamily="2" charset="2"/>
              <a:buChar char="Ø"/>
            </a:pPr>
            <a:r>
              <a:rPr lang="en-US" sz="1600" dirty="0" smtClean="0"/>
              <a:t>CPR Protocol on Disclosure of Documents and</a:t>
            </a:r>
            <a:br>
              <a:rPr lang="en-US" sz="1600" dirty="0" smtClean="0"/>
            </a:br>
            <a:r>
              <a:rPr lang="en-US" sz="1600" dirty="0" smtClean="0"/>
              <a:t>	Presentation of Witnesses in Commercial Arbitration (2009)</a:t>
            </a:r>
            <a:br>
              <a:rPr lang="en-US" sz="1600" dirty="0" smtClean="0"/>
            </a:br>
            <a:r>
              <a:rPr lang="en-US" sz="1600" dirty="0" smtClean="0"/>
              <a:t>	 (four alternate modes of e-disclosure) </a:t>
            </a:r>
          </a:p>
          <a:p>
            <a:pPr marL="742950" lvl="1" indent="-285750">
              <a:buFont typeface="Wingdings" panose="05000000000000000000" pitchFamily="2" charset="2"/>
              <a:buChar char="Ø"/>
            </a:pPr>
            <a:r>
              <a:rPr lang="en-US" sz="1600" dirty="0" smtClean="0"/>
              <a:t>Chartered Institute of Arbitrators Protocol for E-Disclosure in Arbitration (2008)</a:t>
            </a:r>
          </a:p>
          <a:p>
            <a:pPr marL="742950" lvl="1" indent="-285750">
              <a:buFont typeface="Arial" pitchFamily="34" charset="0"/>
              <a:buChar char="•"/>
            </a:pPr>
            <a:endParaRPr lang="en-US" sz="1200" dirty="0" smtClean="0"/>
          </a:p>
          <a:p>
            <a:pPr marL="285750" indent="-285750">
              <a:buFont typeface="Wingdings" panose="05000000000000000000" pitchFamily="2" charset="2"/>
              <a:buChar char="v"/>
            </a:pPr>
            <a:r>
              <a:rPr lang="en-US" u="sng" dirty="0" smtClean="0"/>
              <a:t>Damage</a:t>
            </a:r>
            <a:r>
              <a:rPr lang="en-US" sz="1600" u="sng" dirty="0" smtClean="0"/>
              <a:t>s</a:t>
            </a:r>
          </a:p>
          <a:p>
            <a:pPr marL="742950" lvl="1" indent="-285750">
              <a:buFont typeface="Wingdings" panose="05000000000000000000" pitchFamily="2" charset="2"/>
              <a:buChar char="Ø"/>
            </a:pPr>
            <a:r>
              <a:rPr lang="en-US" sz="1600" dirty="0" smtClean="0"/>
              <a:t>CPR Protocol  on Determination of Damages in Arbitration (2010)</a:t>
            </a:r>
          </a:p>
          <a:p>
            <a:endParaRPr lang="en-US" sz="1200" dirty="0"/>
          </a:p>
          <a:p>
            <a:pPr marL="285750" indent="-285750">
              <a:buFont typeface="Wingdings" panose="05000000000000000000" pitchFamily="2" charset="2"/>
              <a:buChar char="v"/>
            </a:pPr>
            <a:r>
              <a:rPr lang="en-US" u="sng" dirty="0" smtClean="0"/>
              <a:t>Pre-hearing Phase</a:t>
            </a:r>
          </a:p>
          <a:p>
            <a:pPr marL="742950" lvl="1" indent="-285750">
              <a:buFont typeface="Wingdings" panose="05000000000000000000" pitchFamily="2" charset="2"/>
              <a:buChar char="Ø"/>
            </a:pPr>
            <a:r>
              <a:rPr lang="en-US" sz="1600" dirty="0" smtClean="0"/>
              <a:t>New York State Bar Ass’n, Dispute Resolution Section – Guidelines for the</a:t>
            </a:r>
            <a:br>
              <a:rPr lang="en-US" sz="1600" dirty="0" smtClean="0"/>
            </a:br>
            <a:r>
              <a:rPr lang="en-US" sz="1600" dirty="0" smtClean="0"/>
              <a:t>Arbitrator’s Conduct of the Pre-Hearing Phase of Domestic (International) </a:t>
            </a:r>
            <a:br>
              <a:rPr lang="en-US" sz="1600" dirty="0" smtClean="0"/>
            </a:br>
            <a:r>
              <a:rPr lang="en-US" sz="1600" dirty="0" smtClean="0"/>
              <a:t>Arbitrations (2011)</a:t>
            </a:r>
          </a:p>
          <a:p>
            <a:pPr marL="742950" lvl="1" indent="-285750">
              <a:buFont typeface="Arial" pitchFamily="34" charset="0"/>
              <a:buChar char="•"/>
            </a:pPr>
            <a:endParaRPr lang="en-US" sz="1200" dirty="0" smtClean="0"/>
          </a:p>
          <a:p>
            <a:pPr marL="285750" indent="-285750">
              <a:buFont typeface="Wingdings" panose="05000000000000000000" pitchFamily="2" charset="2"/>
              <a:buChar char="v"/>
            </a:pPr>
            <a:r>
              <a:rPr lang="en-US" u="sng" dirty="0" smtClean="0"/>
              <a:t>Rule Sets for Expedited Proceedings</a:t>
            </a:r>
          </a:p>
          <a:p>
            <a:pPr marL="742950" lvl="1" indent="-285750">
              <a:buFont typeface="Wingdings" panose="05000000000000000000" pitchFamily="2" charset="2"/>
              <a:buChar char="Ø"/>
            </a:pPr>
            <a:r>
              <a:rPr lang="en-US" sz="1600" dirty="0" smtClean="0"/>
              <a:t>CPR Global Rules for Accelerated Commercial Arbitration (2009)</a:t>
            </a:r>
          </a:p>
          <a:p>
            <a:pPr marL="742950" lvl="1" indent="-285750">
              <a:buFont typeface="Wingdings" pitchFamily="2" charset="2"/>
              <a:buChar char="v"/>
            </a:pPr>
            <a:endParaRPr lang="en-US" sz="1200" dirty="0" smtClean="0"/>
          </a:p>
          <a:p>
            <a:pPr marL="285750" indent="-285750">
              <a:buFont typeface="Wingdings" panose="05000000000000000000" pitchFamily="2" charset="2"/>
              <a:buChar char="v"/>
            </a:pPr>
            <a:r>
              <a:rPr lang="en-US" u="sng" dirty="0" smtClean="0"/>
              <a:t>Evidence</a:t>
            </a:r>
          </a:p>
          <a:p>
            <a:pPr marL="742950" lvl="1" indent="-285750">
              <a:buFont typeface="Wingdings" panose="05000000000000000000" pitchFamily="2" charset="2"/>
              <a:buChar char="Ø"/>
            </a:pPr>
            <a:r>
              <a:rPr lang="en-US" sz="1600" dirty="0" smtClean="0"/>
              <a:t>IBA Guidelines on the Taking of Evidence (rev. 2010)</a:t>
            </a:r>
            <a:endParaRPr lang="en-US" sz="1600" dirty="0"/>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04882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5544616" cy="923330"/>
          </a:xfrm>
          <a:prstGeom prst="rect">
            <a:avLst/>
          </a:prstGeom>
          <a:noFill/>
        </p:spPr>
        <p:txBody>
          <a:bodyPr wrap="square" rtlCol="0">
            <a:spAutoFit/>
          </a:bodyPr>
          <a:lstStyle/>
          <a:p>
            <a:r>
              <a:rPr lang="en-US" sz="3600" b="1" i="1" dirty="0" smtClean="0">
                <a:solidFill>
                  <a:srgbClr val="C00000"/>
                </a:solidFill>
              </a:rPr>
              <a:t>Discussion Syllabus:</a:t>
            </a:r>
            <a:endParaRPr lang="en-US" sz="3600" dirty="0" smtClean="0">
              <a:solidFill>
                <a:srgbClr val="C00000"/>
              </a:solidFill>
            </a:endParaRPr>
          </a:p>
          <a:p>
            <a:endParaRPr lang="en-US" dirty="0"/>
          </a:p>
        </p:txBody>
      </p:sp>
      <p:sp>
        <p:nvSpPr>
          <p:cNvPr id="3" name="TextBox 2"/>
          <p:cNvSpPr txBox="1"/>
          <p:nvPr/>
        </p:nvSpPr>
        <p:spPr>
          <a:xfrm>
            <a:off x="107504" y="1196752"/>
            <a:ext cx="8928992" cy="5400600"/>
          </a:xfrm>
          <a:prstGeom prst="rect">
            <a:avLst/>
          </a:prstGeom>
          <a:noFill/>
        </p:spPr>
        <p:txBody>
          <a:bodyPr wrap="square" rtlCol="0">
            <a:noAutofit/>
          </a:bodyPr>
          <a:lstStyle/>
          <a:p>
            <a:pPr marL="571500" indent="-571500">
              <a:buFont typeface="Wingdings" panose="05000000000000000000" pitchFamily="2" charset="2"/>
              <a:buChar char="v"/>
            </a:pPr>
            <a:r>
              <a:rPr lang="en-US" sz="2800" i="1" dirty="0" smtClean="0"/>
              <a:t>Choosing a neutral</a:t>
            </a:r>
          </a:p>
          <a:p>
            <a:pPr marL="285750" indent="-285750">
              <a:buFont typeface="Wingdings" panose="05000000000000000000" pitchFamily="2" charset="2"/>
              <a:buChar char="v"/>
            </a:pPr>
            <a:endParaRPr lang="en-US" dirty="0" smtClean="0"/>
          </a:p>
          <a:p>
            <a:pPr marL="342900" indent="-342900">
              <a:buFont typeface="Wingdings" panose="05000000000000000000" pitchFamily="2" charset="2"/>
              <a:buChar char="v"/>
            </a:pPr>
            <a:endParaRPr lang="en-US" sz="1200" dirty="0" smtClean="0"/>
          </a:p>
          <a:p>
            <a:pPr marL="571500" indent="-571500">
              <a:buFont typeface="Wingdings" panose="05000000000000000000" pitchFamily="2" charset="2"/>
              <a:buChar char="v"/>
            </a:pPr>
            <a:r>
              <a:rPr lang="en-US" sz="2800" i="1" dirty="0" smtClean="0"/>
              <a:t>Misconceptions of arbitration: the process is far more flexible than you think</a:t>
            </a:r>
            <a:br>
              <a:rPr lang="en-US" sz="2800" i="1" dirty="0" smtClean="0"/>
            </a:br>
            <a:endParaRPr lang="en-US" sz="2800" i="1" dirty="0" smtClean="0"/>
          </a:p>
          <a:p>
            <a:pPr marL="571500" indent="-571500">
              <a:buFont typeface="Wingdings" panose="05000000000000000000" pitchFamily="2" charset="2"/>
              <a:buChar char="v"/>
            </a:pPr>
            <a:r>
              <a:rPr lang="en-US" sz="2800" i="1" dirty="0" smtClean="0"/>
              <a:t>Techniques for controlling ADR (arbitration) cost</a:t>
            </a:r>
          </a:p>
          <a:p>
            <a:pPr marL="571500" indent="-571500">
              <a:buFont typeface="Wingdings" panose="05000000000000000000" pitchFamily="2" charset="2"/>
              <a:buChar char="v"/>
            </a:pPr>
            <a:endParaRPr lang="en-US" sz="2800" i="1" dirty="0"/>
          </a:p>
          <a:p>
            <a:pPr marL="571500" indent="-571500">
              <a:buFont typeface="Wingdings" panose="05000000000000000000" pitchFamily="2" charset="2"/>
              <a:buChar char="v"/>
            </a:pPr>
            <a:r>
              <a:rPr lang="en-US" sz="2800" i="1" dirty="0" smtClean="0"/>
              <a:t>Mediation and its use, advantages and disadvantages</a:t>
            </a:r>
          </a:p>
          <a:p>
            <a:pPr marL="571500" indent="-571500">
              <a:buFont typeface="Wingdings" panose="05000000000000000000" pitchFamily="2" charset="2"/>
              <a:buChar char="v"/>
            </a:pPr>
            <a:endParaRPr lang="en-US" sz="2800" i="1" dirty="0"/>
          </a:p>
          <a:p>
            <a:pPr marL="571500" indent="-571500">
              <a:buFont typeface="Wingdings" panose="05000000000000000000" pitchFamily="2" charset="2"/>
              <a:buChar char="v"/>
            </a:pPr>
            <a:r>
              <a:rPr lang="en-US" sz="2800" i="1" dirty="0" smtClean="0"/>
              <a:t>How to build an ADR practice</a:t>
            </a:r>
          </a:p>
          <a:p>
            <a:pPr marL="1428750" lvl="2" indent="-514350">
              <a:buFont typeface="+mj-lt"/>
              <a:buAutoNum type="alphaLcParenR"/>
            </a:pPr>
            <a:endParaRPr lang="en-US" sz="2800" dirty="0" smtClean="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a:t>
            </a:fld>
            <a:endParaRPr lang="en-US" sz="1000" dirty="0" smtClean="0"/>
          </a:p>
        </p:txBody>
      </p:sp>
    </p:spTree>
    <p:extLst>
      <p:ext uri="{BB962C8B-B14F-4D97-AF65-F5344CB8AC3E}">
        <p14:creationId xmlns:p14="http://schemas.microsoft.com/office/powerpoint/2010/main" val="2552270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620688"/>
            <a:ext cx="8784976" cy="5916275"/>
          </a:xfrm>
          <a:prstGeom prst="rect">
            <a:avLst/>
          </a:prstGeom>
        </p:spPr>
        <p:txBody>
          <a:bodyPr wrap="square">
            <a:noAutofit/>
          </a:bodyPr>
          <a:lstStyle/>
          <a:p>
            <a:r>
              <a:rPr lang="en-US" sz="2400" i="1" dirty="0" smtClean="0">
                <a:solidFill>
                  <a:srgbClr val="C00000"/>
                </a:solidFill>
              </a:rPr>
              <a:t>Cost control –</a:t>
            </a:r>
            <a:br>
              <a:rPr lang="en-US" sz="2400" i="1" dirty="0" smtClean="0">
                <a:solidFill>
                  <a:srgbClr val="C00000"/>
                </a:solidFill>
              </a:rPr>
            </a:br>
            <a:endParaRPr lang="en-US" sz="1200" i="1" dirty="0" smtClean="0">
              <a:solidFill>
                <a:srgbClr val="C00000"/>
              </a:solidFill>
            </a:endParaRPr>
          </a:p>
          <a:p>
            <a:pPr marL="800100" lvl="1" indent="-342900">
              <a:buFont typeface="Wingdings" panose="05000000000000000000" pitchFamily="2" charset="2"/>
              <a:buChar char="v"/>
            </a:pPr>
            <a:r>
              <a:rPr lang="en-US" sz="2400" i="1" dirty="0" smtClean="0"/>
              <a:t>Some basic focused suggestions (all valid, all useful, but miss the “big picture”)</a:t>
            </a:r>
            <a:r>
              <a:rPr lang="en-US" sz="2000" dirty="0" smtClean="0"/>
              <a:t>:</a:t>
            </a:r>
          </a:p>
          <a:p>
            <a:pPr marL="1257300" lvl="2" indent="-342900">
              <a:buFont typeface="Wingdings" panose="05000000000000000000" pitchFamily="2" charset="2"/>
              <a:buChar char="Ø"/>
            </a:pPr>
            <a:r>
              <a:rPr lang="en-US" sz="2000" dirty="0" smtClean="0"/>
              <a:t>Use sole arbitrator, </a:t>
            </a:r>
          </a:p>
          <a:p>
            <a:pPr marL="1257300" lvl="2" indent="-342900">
              <a:buFont typeface="Wingdings" panose="05000000000000000000" pitchFamily="2" charset="2"/>
              <a:buChar char="Ø"/>
            </a:pPr>
            <a:r>
              <a:rPr lang="en-US" sz="2000" dirty="0" smtClean="0"/>
              <a:t>Use </a:t>
            </a:r>
            <a:r>
              <a:rPr lang="en-US" sz="2000" dirty="0"/>
              <a:t>expedited </a:t>
            </a:r>
            <a:r>
              <a:rPr lang="en-US" sz="2000" dirty="0" smtClean="0"/>
              <a:t>procedures </a:t>
            </a:r>
            <a:endParaRPr lang="en-US" sz="2000" dirty="0"/>
          </a:p>
          <a:p>
            <a:pPr marL="1257300" lvl="2" indent="-342900">
              <a:buFont typeface="Wingdings" panose="05000000000000000000" pitchFamily="2" charset="2"/>
              <a:buChar char="Ø"/>
            </a:pPr>
            <a:r>
              <a:rPr lang="en-US" sz="2000" dirty="0"/>
              <a:t>Reduce scope of discovery (no depositions</a:t>
            </a:r>
            <a:r>
              <a:rPr lang="en-US" sz="2000" dirty="0" smtClean="0"/>
              <a:t>) </a:t>
            </a:r>
            <a:endParaRPr lang="en-US" sz="2000" dirty="0"/>
          </a:p>
          <a:p>
            <a:pPr marL="1257300" lvl="2" indent="-342900">
              <a:buFont typeface="Wingdings" panose="05000000000000000000" pitchFamily="2" charset="2"/>
              <a:buChar char="Ø"/>
            </a:pPr>
            <a:r>
              <a:rPr lang="en-US" sz="2000" dirty="0"/>
              <a:t>Constrain length of proceeding between filing and </a:t>
            </a:r>
            <a:r>
              <a:rPr lang="en-US" sz="2000" dirty="0" smtClean="0"/>
              <a:t>award </a:t>
            </a:r>
            <a:endParaRPr lang="en-US" sz="2000" dirty="0"/>
          </a:p>
          <a:p>
            <a:pPr marL="1257300" lvl="2" indent="-342900">
              <a:buFont typeface="Wingdings" panose="05000000000000000000" pitchFamily="2" charset="2"/>
              <a:buChar char="Ø"/>
            </a:pPr>
            <a:r>
              <a:rPr lang="en-US" sz="2000" dirty="0"/>
              <a:t>Restrict or no motion </a:t>
            </a:r>
            <a:r>
              <a:rPr lang="en-US" sz="2000" dirty="0" smtClean="0"/>
              <a:t>practice </a:t>
            </a:r>
            <a:endParaRPr lang="en-US" sz="2000" dirty="0"/>
          </a:p>
          <a:p>
            <a:pPr marL="1257300" lvl="2" indent="-342900">
              <a:buFont typeface="Wingdings" panose="05000000000000000000" pitchFamily="2" charset="2"/>
              <a:buChar char="Ø"/>
            </a:pPr>
            <a:r>
              <a:rPr lang="en-US" sz="2000" dirty="0"/>
              <a:t>Use bald or abbreviated reasoning in awards or “baseball” </a:t>
            </a:r>
            <a:r>
              <a:rPr lang="en-US" sz="2000" dirty="0" smtClean="0"/>
              <a:t>arbitration </a:t>
            </a:r>
            <a:endParaRPr lang="en-US" sz="2000" dirty="0"/>
          </a:p>
          <a:p>
            <a:pPr marL="1257300" lvl="2" indent="-342900">
              <a:buFont typeface="Wingdings" panose="05000000000000000000" pitchFamily="2" charset="2"/>
              <a:buChar char="Ø"/>
            </a:pPr>
            <a:r>
              <a:rPr lang="en-US" sz="2000" dirty="0"/>
              <a:t>Select governing rule set that facilitate time and cost </a:t>
            </a:r>
            <a:r>
              <a:rPr lang="en-US" sz="2000" dirty="0" smtClean="0"/>
              <a:t>efficiency </a:t>
            </a:r>
            <a:endParaRPr lang="en-US" sz="2000" dirty="0"/>
          </a:p>
          <a:p>
            <a:pPr marL="1257300" lvl="2" indent="-342900">
              <a:buFont typeface="Wingdings" panose="05000000000000000000" pitchFamily="2" charset="2"/>
              <a:buChar char="Ø"/>
            </a:pPr>
            <a:r>
              <a:rPr lang="en-US" sz="2000" dirty="0"/>
              <a:t>Schedule early dates for hearing and stick to </a:t>
            </a:r>
            <a:r>
              <a:rPr lang="en-US" sz="2000" dirty="0" smtClean="0"/>
              <a:t>them </a:t>
            </a:r>
            <a:endParaRPr lang="en-US" sz="2000" dirty="0"/>
          </a:p>
          <a:p>
            <a:pPr marL="1257300" lvl="2" indent="-342900">
              <a:buFont typeface="Wingdings" panose="05000000000000000000" pitchFamily="2" charset="2"/>
              <a:buChar char="Ø"/>
            </a:pPr>
            <a:r>
              <a:rPr lang="en-US" sz="2000" dirty="0"/>
              <a:t>Limit time at hearing available for each </a:t>
            </a:r>
            <a:r>
              <a:rPr lang="en-US" sz="2000" dirty="0" smtClean="0"/>
              <a:t>side </a:t>
            </a:r>
            <a:endParaRPr lang="en-US" sz="2000" dirty="0"/>
          </a:p>
          <a:p>
            <a:pPr marL="1257300" lvl="2" indent="-342900">
              <a:buFont typeface="Wingdings" panose="05000000000000000000" pitchFamily="2" charset="2"/>
              <a:buChar char="Ø"/>
            </a:pPr>
            <a:r>
              <a:rPr lang="en-US" sz="2000" dirty="0"/>
              <a:t>Use technology to reduce expense, such as </a:t>
            </a:r>
            <a:r>
              <a:rPr lang="en-US" sz="2000" dirty="0" smtClean="0"/>
              <a:t>videoconferencing </a:t>
            </a:r>
            <a:endParaRPr lang="en-US" sz="2000" dirty="0"/>
          </a:p>
          <a:p>
            <a:pPr marL="1257300" lvl="2" indent="-342900">
              <a:buFont typeface="Wingdings" panose="05000000000000000000" pitchFamily="2" charset="2"/>
              <a:buChar char="Ø"/>
            </a:pPr>
            <a:r>
              <a:rPr lang="en-US" sz="2000" dirty="0"/>
              <a:t>Have experts “hot tub</a:t>
            </a:r>
            <a:r>
              <a:rPr lang="en-US" sz="2000" dirty="0" smtClean="0"/>
              <a:t>” </a:t>
            </a:r>
            <a:endParaRPr lang="en-US" sz="2000" dirty="0"/>
          </a:p>
          <a:p>
            <a:pPr marL="1257300" lvl="2" indent="-342900">
              <a:buFont typeface="Wingdings" panose="05000000000000000000" pitchFamily="2" charset="2"/>
              <a:buChar char="Ø"/>
            </a:pPr>
            <a:r>
              <a:rPr lang="en-US" sz="2000" b="1" u="sng" dirty="0">
                <a:solidFill>
                  <a:srgbClr val="C00000"/>
                </a:solidFill>
              </a:rPr>
              <a:t>Above all: SELECT EXPERIENCED ARBITRATORS AND ARBITRATION </a:t>
            </a:r>
            <a:r>
              <a:rPr lang="en-US" sz="2000" b="1" u="sng" dirty="0" smtClean="0">
                <a:solidFill>
                  <a:srgbClr val="C00000"/>
                </a:solidFill>
              </a:rPr>
              <a:t>COUNSEL</a:t>
            </a:r>
            <a:r>
              <a:rPr lang="en-US" sz="2000" dirty="0" smtClean="0">
                <a:solidFill>
                  <a:srgbClr val="C00000"/>
                </a:solidFill>
              </a:rPr>
              <a:t> </a:t>
            </a:r>
            <a:r>
              <a:rPr lang="en-US" sz="1400" dirty="0" smtClean="0">
                <a:solidFill>
                  <a:srgbClr val="C00000"/>
                </a:solidFill>
              </a:rPr>
              <a:t>(we’ll hear more about this later)</a:t>
            </a:r>
            <a:endParaRPr lang="en-US" sz="1400" dirty="0">
              <a:solidFill>
                <a:srgbClr val="C00000"/>
              </a:solidFill>
            </a:endParaRPr>
          </a:p>
        </p:txBody>
      </p:sp>
      <p:sp>
        <p:nvSpPr>
          <p:cNvPr id="3" name="TextBox 2"/>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30</a:t>
            </a:fld>
            <a:endParaRPr lang="en-US" sz="1000" dirty="0" smtClean="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166445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07504" y="764704"/>
            <a:ext cx="8496944" cy="1152128"/>
          </a:xfrm>
          <a:prstGeom prst="rect">
            <a:avLst/>
          </a:prstGeom>
          <a:ln>
            <a:noFill/>
          </a:ln>
          <a:effectLst/>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800" spc="0" dirty="0" smtClean="0">
                <a:solidFill>
                  <a:srgbClr val="C00000"/>
                </a:solidFill>
              </a:rPr>
              <a:t>The College of Commercial Arbitrators took a different approach</a:t>
            </a:r>
            <a:r>
              <a:rPr lang="en-US" sz="2800" spc="0" dirty="0" smtClean="0"/>
              <a:t>: </a:t>
            </a:r>
            <a:r>
              <a:rPr lang="en-US" sz="2800" u="sng" spc="0" dirty="0" smtClean="0">
                <a:ln w="0">
                  <a:noFill/>
                </a:ln>
                <a:solidFill>
                  <a:srgbClr val="002E69"/>
                </a:solidFill>
                <a:effectLst>
                  <a:outerShdw blurRad="38100" dist="38100" dir="2700000" algn="tl">
                    <a:srgbClr val="000000">
                      <a:alpha val="43137"/>
                    </a:srgbClr>
                  </a:outerShdw>
                </a:effectLst>
              </a:rPr>
              <a:t>HOLISTIC</a:t>
            </a:r>
            <a:r>
              <a:rPr lang="en-US" sz="2800" spc="0" dirty="0" smtClean="0">
                <a:ln w="0">
                  <a:noFill/>
                </a:ln>
                <a:solidFill>
                  <a:srgbClr val="002E69"/>
                </a:solidFill>
              </a:rPr>
              <a:t>.</a:t>
            </a:r>
            <a:endParaRPr lang="en-US" sz="2800" spc="0" dirty="0">
              <a:ln w="0">
                <a:noFill/>
              </a:ln>
              <a:solidFill>
                <a:srgbClr val="002E69"/>
              </a:solidFill>
            </a:endParaRPr>
          </a:p>
        </p:txBody>
      </p:sp>
      <p:sp>
        <p:nvSpPr>
          <p:cNvPr id="4" name="TextBox 3"/>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31</a:t>
            </a:fld>
            <a:endParaRPr lang="en-US" sz="1000" dirty="0" smtClean="0"/>
          </a:p>
        </p:txBody>
      </p:sp>
      <p:sp>
        <p:nvSpPr>
          <p:cNvPr id="5" name="Title 1"/>
          <p:cNvSpPr txBox="1">
            <a:spLocks/>
          </p:cNvSpPr>
          <p:nvPr/>
        </p:nvSpPr>
        <p:spPr>
          <a:xfrm>
            <a:off x="107504" y="1916832"/>
            <a:ext cx="1800200" cy="572641"/>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800" dirty="0" smtClean="0">
                <a:solidFill>
                  <a:srgbClr val="C00000"/>
                </a:solidFill>
              </a:rPr>
              <a:t>The CCA--</a:t>
            </a:r>
            <a:endParaRPr lang="en-US" sz="2800" dirty="0">
              <a:solidFill>
                <a:srgbClr val="C00000"/>
              </a:solidFill>
            </a:endParaRPr>
          </a:p>
        </p:txBody>
      </p:sp>
      <p:sp>
        <p:nvSpPr>
          <p:cNvPr id="6" name="TextBox 5"/>
          <p:cNvSpPr txBox="1"/>
          <p:nvPr/>
        </p:nvSpPr>
        <p:spPr>
          <a:xfrm>
            <a:off x="179512" y="2564904"/>
            <a:ext cx="8424936" cy="3528392"/>
          </a:xfrm>
          <a:prstGeom prst="rect">
            <a:avLst/>
          </a:prstGeom>
          <a:noFill/>
        </p:spPr>
        <p:txBody>
          <a:bodyPr wrap="square" rtlCol="0">
            <a:noAutofit/>
          </a:bodyPr>
          <a:lstStyle/>
          <a:p>
            <a:pPr marL="342900" indent="-342900">
              <a:buFont typeface="Wingdings" panose="05000000000000000000" pitchFamily="2" charset="2"/>
              <a:buChar char="v"/>
            </a:pPr>
            <a:r>
              <a:rPr lang="en-US" sz="2400" dirty="0" smtClean="0"/>
              <a:t>Non-profit professional organization established in 2001</a:t>
            </a:r>
            <a:br>
              <a:rPr lang="en-US" sz="2400" dirty="0" smtClean="0"/>
            </a:br>
            <a:endParaRPr lang="en-US" sz="2400" dirty="0" smtClean="0"/>
          </a:p>
          <a:p>
            <a:pPr marL="342900" indent="-342900">
              <a:buFont typeface="Wingdings" panose="05000000000000000000" pitchFamily="2" charset="2"/>
              <a:buChar char="v"/>
            </a:pPr>
            <a:r>
              <a:rPr lang="en-US" sz="2400" dirty="0" smtClean="0"/>
              <a:t>Mission:</a:t>
            </a:r>
          </a:p>
          <a:p>
            <a:pPr marL="800100" lvl="1" indent="-342900">
              <a:buFont typeface="Wingdings" panose="05000000000000000000" pitchFamily="2" charset="2"/>
              <a:buChar char="Ø"/>
            </a:pPr>
            <a:r>
              <a:rPr lang="en-US" sz="2000" dirty="0" smtClean="0"/>
              <a:t>To promote highest standards of conduct, professionalism and ethics in commercial  arbitration</a:t>
            </a:r>
          </a:p>
          <a:p>
            <a:pPr marL="800100" lvl="1" indent="-342900">
              <a:buFont typeface="Wingdings" panose="05000000000000000000" pitchFamily="2" charset="2"/>
              <a:buChar char="Ø"/>
            </a:pPr>
            <a:r>
              <a:rPr lang="en-US" sz="2000" dirty="0" smtClean="0"/>
              <a:t>To develop “Best Practices” guidelines and materials</a:t>
            </a:r>
          </a:p>
          <a:p>
            <a:pPr marL="800100" lvl="1" indent="-342900">
              <a:buFont typeface="Wingdings" panose="05000000000000000000" pitchFamily="2" charset="2"/>
              <a:buChar char="Ø"/>
            </a:pPr>
            <a:r>
              <a:rPr lang="en-US" sz="2000" dirty="0" smtClean="0"/>
              <a:t>To provide peer training and professional development</a:t>
            </a:r>
            <a:br>
              <a:rPr lang="en-US" sz="2000" dirty="0" smtClean="0"/>
            </a:br>
            <a:endParaRPr lang="en-US" sz="2000" dirty="0" smtClean="0"/>
          </a:p>
          <a:p>
            <a:pPr marL="342900" indent="-342900">
              <a:buFont typeface="Wingdings" panose="05000000000000000000" pitchFamily="2" charset="2"/>
              <a:buChar char="v"/>
            </a:pPr>
            <a:r>
              <a:rPr lang="en-US" sz="2400" dirty="0" smtClean="0"/>
              <a:t>Members: Approximately 300 Leading Commercial Arbitrators (Fellows) </a:t>
            </a:r>
            <a:r>
              <a:rPr lang="en-US" sz="2400" dirty="0"/>
              <a:t>throughout US</a:t>
            </a:r>
          </a:p>
          <a:p>
            <a:pPr marL="742950" lvl="1" indent="-285750">
              <a:buFont typeface="Wingdings" pitchFamily="2" charset="2"/>
              <a:buChar char="v"/>
            </a:pPr>
            <a:endParaRPr lang="en-US" sz="2400" dirty="0" smtClean="0"/>
          </a:p>
          <a:p>
            <a:pPr lvl="1"/>
            <a:endParaRPr lang="en-US" sz="2400" dirty="0"/>
          </a:p>
        </p:txBody>
      </p:sp>
      <p:sp>
        <p:nvSpPr>
          <p:cNvPr id="7" name="TextBox 6"/>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5215367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503" y="404664"/>
            <a:ext cx="8856985" cy="115212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What did the College do?</a:t>
            </a:r>
          </a:p>
          <a:p>
            <a:r>
              <a:rPr lang="en-US" sz="2000" spc="0" dirty="0" smtClean="0">
                <a:solidFill>
                  <a:srgbClr val="C00000"/>
                </a:solidFill>
              </a:rPr>
              <a:t>   It studied perceived problems in commercial arbitration and</a:t>
            </a:r>
          </a:p>
          <a:p>
            <a:r>
              <a:rPr lang="en-US" sz="2000" spc="0" dirty="0" smtClean="0">
                <a:solidFill>
                  <a:srgbClr val="C00000"/>
                </a:solidFill>
              </a:rPr>
              <a:t>   formulated Protocols for Expeditious, Cost-Effective Arbitration. How?</a:t>
            </a:r>
            <a:endParaRPr lang="en-US" sz="2000" spc="0" dirty="0">
              <a:solidFill>
                <a:srgbClr val="C00000"/>
              </a:solidFill>
            </a:endParaRPr>
          </a:p>
        </p:txBody>
      </p:sp>
      <p:sp>
        <p:nvSpPr>
          <p:cNvPr id="3" name="TextBox 2"/>
          <p:cNvSpPr txBox="1"/>
          <p:nvPr/>
        </p:nvSpPr>
        <p:spPr>
          <a:xfrm>
            <a:off x="179512" y="1595840"/>
            <a:ext cx="8784976" cy="5001512"/>
          </a:xfrm>
          <a:prstGeom prst="rect">
            <a:avLst/>
          </a:prstGeom>
          <a:noFill/>
        </p:spPr>
        <p:txBody>
          <a:bodyPr wrap="square" rtlCol="0">
            <a:noAutofit/>
          </a:bodyPr>
          <a:lstStyle/>
          <a:p>
            <a:pPr marL="285750" indent="-285750">
              <a:buFont typeface="Wingdings" panose="05000000000000000000" pitchFamily="2" charset="2"/>
              <a:buChar char="v"/>
            </a:pPr>
            <a:r>
              <a:rPr lang="en-US" dirty="0" smtClean="0"/>
              <a:t>First, the </a:t>
            </a:r>
            <a:r>
              <a:rPr lang="en-US" dirty="0"/>
              <a:t>College appointed Task Forces composed of corporate counsel, outside counsel and arbitrators to study issues and provide insight and perspective concerning problems with </a:t>
            </a:r>
            <a:r>
              <a:rPr lang="en-US" dirty="0" smtClean="0"/>
              <a:t>B2B commercial arbitration and </a:t>
            </a:r>
            <a:r>
              <a:rPr lang="en-US" dirty="0"/>
              <a:t>possible solutions.  A draft report was then prepared based on submissions from the Task Forces</a:t>
            </a:r>
            <a:r>
              <a:rPr lang="en-US" dirty="0" smtClean="0"/>
              <a:t>.  The report contained four protocols containing proposed action steps for four different arbitration constituencies.</a:t>
            </a:r>
          </a:p>
          <a:p>
            <a:pPr marL="285750" indent="-285750">
              <a:buFont typeface="Wingdings" pitchFamily="2" charset="2"/>
              <a:buChar char="Ø"/>
            </a:pPr>
            <a:endParaRPr lang="en-US" sz="1600" dirty="0" smtClean="0"/>
          </a:p>
          <a:p>
            <a:pPr marL="285750" indent="-285750">
              <a:buFont typeface="Wingdings" panose="05000000000000000000" pitchFamily="2" charset="2"/>
              <a:buChar char="v"/>
            </a:pPr>
            <a:r>
              <a:rPr lang="en-US" dirty="0" smtClean="0"/>
              <a:t>Second, in late October 2009, the College convened a National Summit on B2B commercial arbitration at the Capitol Hilton in Washington, DC sponsored by:</a:t>
            </a:r>
          </a:p>
          <a:p>
            <a:pPr marL="742950" lvl="1" indent="-285750">
              <a:buFont typeface="Wingdings" panose="05000000000000000000" pitchFamily="2" charset="2"/>
              <a:buChar char="Ø"/>
            </a:pPr>
            <a:r>
              <a:rPr lang="en-US" dirty="0" smtClean="0"/>
              <a:t>72 Sponsoring Fellows of the CCA</a:t>
            </a:r>
          </a:p>
          <a:p>
            <a:pPr marL="742950" lvl="1" indent="-285750">
              <a:buFont typeface="Wingdings" panose="05000000000000000000" pitchFamily="2" charset="2"/>
              <a:buChar char="Ø"/>
            </a:pPr>
            <a:r>
              <a:rPr lang="en-US" dirty="0" smtClean="0"/>
              <a:t>American </a:t>
            </a:r>
            <a:r>
              <a:rPr lang="en-US" dirty="0"/>
              <a:t>Arbitration Association </a:t>
            </a:r>
            <a:endParaRPr lang="en-US" dirty="0" smtClean="0"/>
          </a:p>
          <a:p>
            <a:pPr marL="742950" lvl="1" indent="-285750">
              <a:buFont typeface="Wingdings" panose="05000000000000000000" pitchFamily="2" charset="2"/>
              <a:buChar char="Ø"/>
            </a:pPr>
            <a:r>
              <a:rPr lang="en-US" dirty="0" smtClean="0"/>
              <a:t>ABA Dispute Resolution Section</a:t>
            </a:r>
          </a:p>
          <a:p>
            <a:pPr marL="742950" lvl="1" indent="-285750">
              <a:buFont typeface="Wingdings" panose="05000000000000000000" pitchFamily="2" charset="2"/>
              <a:buChar char="Ø"/>
            </a:pPr>
            <a:r>
              <a:rPr lang="en-US" dirty="0" smtClean="0"/>
              <a:t>Chartered Institute of Arbitrators</a:t>
            </a:r>
          </a:p>
          <a:p>
            <a:pPr marL="742950" lvl="1" indent="-285750">
              <a:buFont typeface="Wingdings" panose="05000000000000000000" pitchFamily="2" charset="2"/>
              <a:buChar char="Ø"/>
            </a:pPr>
            <a:r>
              <a:rPr lang="en-US" dirty="0" smtClean="0"/>
              <a:t>CPR</a:t>
            </a:r>
          </a:p>
          <a:p>
            <a:pPr marL="742950" lvl="1" indent="-285750">
              <a:buFont typeface="Wingdings" panose="05000000000000000000" pitchFamily="2" charset="2"/>
              <a:buChar char="Ø"/>
            </a:pPr>
            <a:r>
              <a:rPr lang="en-US" dirty="0" smtClean="0"/>
              <a:t>JAMS</a:t>
            </a:r>
          </a:p>
          <a:p>
            <a:pPr marL="742950" lvl="1" indent="-285750">
              <a:buFont typeface="Wingdings" panose="05000000000000000000" pitchFamily="2" charset="2"/>
              <a:buChar char="Ø"/>
            </a:pPr>
            <a:r>
              <a:rPr lang="en-US" dirty="0" smtClean="0"/>
              <a:t>Straus Institute for Dispute Resolution, Pepperdine University</a:t>
            </a:r>
            <a:br>
              <a:rPr lang="en-US" dirty="0" smtClean="0"/>
            </a:br>
            <a:r>
              <a:rPr lang="en-US" dirty="0" smtClean="0"/>
              <a:t>School of Law</a:t>
            </a:r>
          </a:p>
          <a:p>
            <a:pPr marL="285750" indent="-285750">
              <a:buFont typeface="Wingdings" pitchFamily="2" charset="2"/>
              <a:buChar char="Ø"/>
            </a:pPr>
            <a:endParaRPr lang="en-US" sz="1400" dirty="0" smtClean="0"/>
          </a:p>
        </p:txBody>
      </p:sp>
      <p:sp>
        <p:nvSpPr>
          <p:cNvPr id="5" name="TextBox 4"/>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32</a:t>
            </a:fld>
            <a:endParaRPr lang="en-US" sz="1000" dirty="0" smtClean="0"/>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41656777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52736"/>
            <a:ext cx="8496944" cy="5256584"/>
          </a:xfrm>
          <a:prstGeom prst="rect">
            <a:avLst/>
          </a:prstGeom>
          <a:noFill/>
        </p:spPr>
        <p:txBody>
          <a:bodyPr wrap="square" rtlCol="0">
            <a:noAutofit/>
          </a:bodyPr>
          <a:lstStyle/>
          <a:p>
            <a:pPr marL="342900" indent="-342900">
              <a:buFont typeface="Wingdings" panose="05000000000000000000" pitchFamily="2" charset="2"/>
              <a:buChar char="v"/>
            </a:pPr>
            <a:r>
              <a:rPr lang="en-US" sz="2000" dirty="0"/>
              <a:t>&gt; 180 people </a:t>
            </a:r>
            <a:r>
              <a:rPr lang="en-US" sz="2000" dirty="0" smtClean="0"/>
              <a:t>(in-house counsel</a:t>
            </a:r>
            <a:r>
              <a:rPr lang="en-US" sz="2000" dirty="0"/>
              <a:t>, </a:t>
            </a:r>
            <a:r>
              <a:rPr lang="en-US" sz="2000" dirty="0" smtClean="0"/>
              <a:t>outside counsel</a:t>
            </a:r>
            <a:r>
              <a:rPr lang="en-US" sz="2000" dirty="0"/>
              <a:t>, representatives of </a:t>
            </a:r>
            <a:r>
              <a:rPr lang="en-US" sz="2000" dirty="0" smtClean="0"/>
              <a:t>arbitration providers, academics </a:t>
            </a:r>
            <a:r>
              <a:rPr lang="en-US" sz="2000" dirty="0"/>
              <a:t>and </a:t>
            </a:r>
            <a:r>
              <a:rPr lang="en-US" sz="2000" dirty="0" smtClean="0"/>
              <a:t>arbitrators</a:t>
            </a:r>
            <a:r>
              <a:rPr lang="en-US" sz="2000" dirty="0"/>
              <a:t>) attended the Summit to provide their input on the draft protocols, at which:</a:t>
            </a:r>
          </a:p>
          <a:p>
            <a:pPr marL="800100" lvl="1" indent="-342900">
              <a:buFont typeface="Wingdings" panose="05000000000000000000" pitchFamily="2" charset="2"/>
              <a:buChar char="Ø"/>
            </a:pPr>
            <a:r>
              <a:rPr lang="en-US" sz="2000" dirty="0"/>
              <a:t>First, each draft protocol was presented, followed by the attendees giving their comments and amendments on it.</a:t>
            </a:r>
          </a:p>
          <a:p>
            <a:pPr marL="800100" lvl="1" indent="-342900">
              <a:buFont typeface="Wingdings" panose="05000000000000000000" pitchFamily="2" charset="2"/>
              <a:buChar char="Ø"/>
            </a:pPr>
            <a:r>
              <a:rPr lang="en-US" sz="2000" dirty="0"/>
              <a:t>Then, a “town hall” meeting occurred through which the attendees, using </a:t>
            </a:r>
            <a:r>
              <a:rPr lang="en-US" sz="2000" dirty="0" smtClean="0"/>
              <a:t>hand-held electronic </a:t>
            </a:r>
            <a:r>
              <a:rPr lang="en-US" sz="2000" dirty="0"/>
              <a:t>voting devices, provided their opinions to specific </a:t>
            </a:r>
            <a:r>
              <a:rPr lang="en-US" sz="2000" dirty="0" smtClean="0"/>
              <a:t>survey questions and proposed </a:t>
            </a:r>
            <a:r>
              <a:rPr lang="en-US" sz="2000" dirty="0"/>
              <a:t>action steps.</a:t>
            </a:r>
          </a:p>
          <a:p>
            <a:endParaRPr lang="en-US" sz="2000" dirty="0"/>
          </a:p>
          <a:p>
            <a:pPr marL="342900" indent="-342900">
              <a:buFont typeface="Wingdings" panose="05000000000000000000" pitchFamily="2" charset="2"/>
              <a:buChar char="v"/>
            </a:pPr>
            <a:r>
              <a:rPr lang="en-US" sz="2000" dirty="0"/>
              <a:t>The results of the Summit were then analyzed along with various recommendations.</a:t>
            </a:r>
          </a:p>
          <a:p>
            <a:pPr marL="342900" indent="-342900">
              <a:buFont typeface="Wingdings" panose="05000000000000000000" pitchFamily="2" charset="2"/>
              <a:buChar char="v"/>
            </a:pPr>
            <a:endParaRPr lang="en-US" sz="2000" dirty="0"/>
          </a:p>
          <a:p>
            <a:pPr marL="342900" indent="-342900">
              <a:buFont typeface="Wingdings" panose="05000000000000000000" pitchFamily="2" charset="2"/>
              <a:buChar char="v"/>
            </a:pPr>
            <a:r>
              <a:rPr lang="en-US" sz="2000" u="sng" dirty="0"/>
              <a:t>The Protocols</a:t>
            </a:r>
            <a:r>
              <a:rPr lang="en-US" sz="2000" dirty="0"/>
              <a:t> (and accompanying </a:t>
            </a:r>
            <a:r>
              <a:rPr lang="en-US" sz="2000" dirty="0" smtClean="0"/>
              <a:t>commentary [CCA Protocols 2010]) </a:t>
            </a:r>
            <a:r>
              <a:rPr lang="en-US" sz="2000" u="sng" dirty="0"/>
              <a:t>resulted</a:t>
            </a:r>
            <a:r>
              <a:rPr lang="en-US" sz="2000" dirty="0"/>
              <a:t> – and were widely distributed for free (at last count, </a:t>
            </a:r>
            <a:r>
              <a:rPr lang="en-US" sz="2000" dirty="0" smtClean="0"/>
              <a:t>the College </a:t>
            </a:r>
            <a:r>
              <a:rPr lang="en-US" sz="2000" dirty="0"/>
              <a:t>printed approx 17,000 copies of the Protocols).</a:t>
            </a:r>
          </a:p>
        </p:txBody>
      </p:sp>
      <p:sp>
        <p:nvSpPr>
          <p:cNvPr id="3" name="Title 1"/>
          <p:cNvSpPr txBox="1">
            <a:spLocks/>
          </p:cNvSpPr>
          <p:nvPr/>
        </p:nvSpPr>
        <p:spPr>
          <a:xfrm>
            <a:off x="107504" y="404664"/>
            <a:ext cx="6048672" cy="648072"/>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What did the College do? (cont.)</a:t>
            </a:r>
            <a:endParaRPr lang="en-US" sz="2400" spc="0" dirty="0">
              <a:solidFill>
                <a:srgbClr val="C00000"/>
              </a:solidFill>
            </a:endParaRPr>
          </a:p>
        </p:txBody>
      </p:sp>
      <p:sp>
        <p:nvSpPr>
          <p:cNvPr id="4" name="TextBox 3"/>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33</a:t>
            </a:fld>
            <a:endParaRPr lang="en-US" sz="1000" dirty="0" smtClean="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9221232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34</a:t>
            </a:fld>
            <a:endParaRPr lang="en-US" sz="1000" dirty="0" smtClean="0"/>
          </a:p>
        </p:txBody>
      </p:sp>
      <p:sp>
        <p:nvSpPr>
          <p:cNvPr id="3" name="Title 1"/>
          <p:cNvSpPr txBox="1">
            <a:spLocks/>
          </p:cNvSpPr>
          <p:nvPr/>
        </p:nvSpPr>
        <p:spPr>
          <a:xfrm>
            <a:off x="60099" y="476672"/>
            <a:ext cx="5015957" cy="576064"/>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General Principles of the Protocols</a:t>
            </a:r>
            <a:endParaRPr lang="en-US" sz="2400" spc="0" dirty="0">
              <a:solidFill>
                <a:srgbClr val="C00000"/>
              </a:solidFill>
            </a:endParaRPr>
          </a:p>
        </p:txBody>
      </p:sp>
      <p:sp>
        <p:nvSpPr>
          <p:cNvPr id="4" name="TextBox 3"/>
          <p:cNvSpPr txBox="1"/>
          <p:nvPr/>
        </p:nvSpPr>
        <p:spPr>
          <a:xfrm>
            <a:off x="107503" y="980728"/>
            <a:ext cx="8940393" cy="5670490"/>
          </a:xfrm>
          <a:prstGeom prst="rect">
            <a:avLst/>
          </a:prstGeom>
          <a:noFill/>
        </p:spPr>
        <p:txBody>
          <a:bodyPr wrap="square" rtlCol="0">
            <a:noAutofit/>
          </a:bodyPr>
          <a:lstStyle/>
          <a:p>
            <a:pPr marL="342900" indent="-342900">
              <a:buFont typeface="Wingdings" panose="05000000000000000000" pitchFamily="2" charset="2"/>
              <a:buChar char="v"/>
            </a:pPr>
            <a:r>
              <a:rPr lang="en-US" sz="2200" dirty="0" smtClean="0"/>
              <a:t>Recognition that pace and costs of commercial arbitration are driven by </a:t>
            </a:r>
            <a:r>
              <a:rPr lang="en-US" sz="2200" u="sng" dirty="0" smtClean="0"/>
              <a:t>inter-dependent (correlated) variables</a:t>
            </a:r>
            <a:r>
              <a:rPr lang="en-US" sz="2200" dirty="0" smtClean="0"/>
              <a:t>:</a:t>
            </a:r>
          </a:p>
          <a:p>
            <a:pPr marL="800100" lvl="1" indent="-342900">
              <a:buFont typeface="Wingdings" panose="05000000000000000000" pitchFamily="2" charset="2"/>
              <a:buChar char="Ø"/>
            </a:pPr>
            <a:r>
              <a:rPr lang="en-US" sz="2200" dirty="0" smtClean="0"/>
              <a:t>Namely certain specific steps taken or not by each of four constituencies affect the other constituencies:</a:t>
            </a:r>
          </a:p>
          <a:p>
            <a:pPr marL="1257300" lvl="2" indent="-342900">
              <a:buFont typeface="+mj-lt"/>
              <a:buAutoNum type="alphaLcParenR"/>
            </a:pPr>
            <a:r>
              <a:rPr lang="en-US" sz="2200" dirty="0" smtClean="0"/>
              <a:t> Business Users (Parties) and In-house Counsel,</a:t>
            </a:r>
          </a:p>
          <a:p>
            <a:pPr marL="1257300" lvl="2" indent="-342900">
              <a:buFont typeface="+mj-lt"/>
              <a:buAutoNum type="alphaLcParenR"/>
            </a:pPr>
            <a:r>
              <a:rPr lang="en-US" sz="2200" dirty="0" smtClean="0"/>
              <a:t> Outside Counsel (advocates),</a:t>
            </a:r>
          </a:p>
          <a:p>
            <a:pPr marL="1257300" lvl="2" indent="-342900">
              <a:buFont typeface="+mj-lt"/>
              <a:buAutoNum type="alphaLcParenR"/>
            </a:pPr>
            <a:r>
              <a:rPr lang="en-US" sz="2200" dirty="0" smtClean="0"/>
              <a:t> Arbitration Providers (Institutions) and</a:t>
            </a:r>
          </a:p>
          <a:p>
            <a:pPr marL="1257300" lvl="2" indent="-342900">
              <a:buFont typeface="+mj-lt"/>
              <a:buAutoNum type="alphaLcParenR"/>
            </a:pPr>
            <a:r>
              <a:rPr lang="en-US" sz="2200" dirty="0" smtClean="0"/>
              <a:t> Arbitrators.</a:t>
            </a:r>
            <a:br>
              <a:rPr lang="en-US" sz="2200" dirty="0" smtClean="0"/>
            </a:br>
            <a:endParaRPr lang="en-US" sz="1600" dirty="0" smtClean="0"/>
          </a:p>
          <a:p>
            <a:pPr marL="342900" indent="-342900">
              <a:buFont typeface="Wingdings" panose="05000000000000000000" pitchFamily="2" charset="2"/>
              <a:buChar char="v"/>
            </a:pPr>
            <a:r>
              <a:rPr lang="en-US" sz="2200" dirty="0" smtClean="0"/>
              <a:t>Protocols provide specific steps each constituency can take to alter current trajectory of costs and time – but as guidelines not mandates.</a:t>
            </a:r>
            <a:br>
              <a:rPr lang="en-US" sz="2200" dirty="0" smtClean="0"/>
            </a:br>
            <a:r>
              <a:rPr lang="en-US" sz="2200" dirty="0" smtClean="0"/>
              <a:t> </a:t>
            </a:r>
            <a:endParaRPr lang="en-US" sz="1600" dirty="0" smtClean="0"/>
          </a:p>
          <a:p>
            <a:pPr marL="342900" indent="-342900">
              <a:buFont typeface="Wingdings" panose="05000000000000000000" pitchFamily="2" charset="2"/>
              <a:buChar char="v"/>
            </a:pPr>
            <a:r>
              <a:rPr lang="en-US" sz="2200" dirty="0" smtClean="0"/>
              <a:t>By adopting all or at least some of the steps, the four constituencies can strive to cooperate and coordinate their actions to yield maximum beneficial impact for the process and ultimately themselves</a:t>
            </a:r>
            <a:r>
              <a:rPr lang="en-US" sz="2400" dirty="0" smtClean="0"/>
              <a:t>.</a:t>
            </a:r>
            <a:endParaRPr lang="en-US" sz="24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186935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35</a:t>
            </a:fld>
            <a:endParaRPr lang="en-US" sz="1000" dirty="0" smtClean="0"/>
          </a:p>
        </p:txBody>
      </p:sp>
      <p:sp>
        <p:nvSpPr>
          <p:cNvPr id="3" name="Title 1"/>
          <p:cNvSpPr txBox="1">
            <a:spLocks/>
          </p:cNvSpPr>
          <p:nvPr/>
        </p:nvSpPr>
        <p:spPr>
          <a:xfrm>
            <a:off x="251520" y="476672"/>
            <a:ext cx="7848872" cy="1296144"/>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Underlying the Protocols -- Overarching Principles for each Constituency</a:t>
            </a:r>
            <a:endParaRPr lang="en-US" sz="2400" spc="0" dirty="0">
              <a:solidFill>
                <a:srgbClr val="C00000"/>
              </a:solidFill>
            </a:endParaRPr>
          </a:p>
        </p:txBody>
      </p:sp>
      <p:sp>
        <p:nvSpPr>
          <p:cNvPr id="4" name="TextBox 3"/>
          <p:cNvSpPr txBox="1"/>
          <p:nvPr/>
        </p:nvSpPr>
        <p:spPr>
          <a:xfrm>
            <a:off x="395536" y="1483402"/>
            <a:ext cx="8424936" cy="4465878"/>
          </a:xfrm>
          <a:prstGeom prst="rect">
            <a:avLst/>
          </a:prstGeom>
          <a:noFill/>
        </p:spPr>
        <p:txBody>
          <a:bodyPr wrap="square" rtlCol="0">
            <a:noAutofit/>
          </a:bodyPr>
          <a:lstStyle/>
          <a:p>
            <a:pPr marL="457200" indent="-457200">
              <a:buFont typeface="Wingdings" panose="05000000000000000000" pitchFamily="2" charset="2"/>
              <a:buChar char="v"/>
            </a:pPr>
            <a:r>
              <a:rPr lang="en-US" sz="2400" dirty="0" smtClean="0"/>
              <a:t>Be deliberate and proactive</a:t>
            </a:r>
          </a:p>
          <a:p>
            <a:pPr marL="457200" indent="-457200">
              <a:buFont typeface="Wingdings" panose="05000000000000000000" pitchFamily="2" charset="2"/>
              <a:buChar char="v"/>
            </a:pPr>
            <a:endParaRPr lang="en-US" sz="2400" dirty="0" smtClean="0"/>
          </a:p>
          <a:p>
            <a:pPr marL="457200" indent="-457200">
              <a:buFont typeface="Wingdings" panose="05000000000000000000" pitchFamily="2" charset="2"/>
              <a:buChar char="v"/>
            </a:pPr>
            <a:r>
              <a:rPr lang="en-US" sz="2400" dirty="0" smtClean="0"/>
              <a:t>Control discovery</a:t>
            </a:r>
          </a:p>
          <a:p>
            <a:pPr marL="457200" indent="-457200">
              <a:buFont typeface="Wingdings" panose="05000000000000000000" pitchFamily="2" charset="2"/>
              <a:buChar char="v"/>
            </a:pPr>
            <a:endParaRPr lang="en-US" sz="2400" dirty="0" smtClean="0"/>
          </a:p>
          <a:p>
            <a:pPr marL="457200" indent="-457200">
              <a:buFont typeface="Wingdings" panose="05000000000000000000" pitchFamily="2" charset="2"/>
              <a:buChar char="v"/>
            </a:pPr>
            <a:r>
              <a:rPr lang="en-US" sz="2400" dirty="0" smtClean="0"/>
              <a:t>Control motion practice</a:t>
            </a:r>
          </a:p>
          <a:p>
            <a:pPr marL="457200" indent="-457200">
              <a:buFont typeface="Wingdings" panose="05000000000000000000" pitchFamily="2" charset="2"/>
              <a:buChar char="v"/>
            </a:pPr>
            <a:endParaRPr lang="en-US" sz="2400" dirty="0" smtClean="0"/>
          </a:p>
          <a:p>
            <a:pPr marL="457200" indent="-457200">
              <a:buFont typeface="Wingdings" panose="05000000000000000000" pitchFamily="2" charset="2"/>
              <a:buChar char="v"/>
            </a:pPr>
            <a:r>
              <a:rPr lang="en-US" sz="2400" dirty="0" smtClean="0"/>
              <a:t>Control the schedule</a:t>
            </a:r>
          </a:p>
          <a:p>
            <a:pPr marL="457200" indent="-457200">
              <a:buFont typeface="Wingdings" panose="05000000000000000000" pitchFamily="2" charset="2"/>
              <a:buChar char="v"/>
            </a:pPr>
            <a:endParaRPr lang="en-US" sz="2400" dirty="0" smtClean="0"/>
          </a:p>
          <a:p>
            <a:pPr marL="457200" indent="-457200">
              <a:buFont typeface="Wingdings" panose="05000000000000000000" pitchFamily="2" charset="2"/>
              <a:buChar char="v"/>
            </a:pPr>
            <a:r>
              <a:rPr lang="en-US" sz="2400" dirty="0" smtClean="0"/>
              <a:t>Use the Protocols as a tool, with necessary discretion, not as a club</a:t>
            </a:r>
          </a:p>
          <a:p>
            <a:pPr marL="457200" indent="-457200">
              <a:buFont typeface="Wingdings" panose="05000000000000000000" pitchFamily="2" charset="2"/>
              <a:buChar char="v"/>
            </a:pPr>
            <a:endParaRPr lang="en-US" sz="2400" dirty="0" smtClean="0"/>
          </a:p>
          <a:p>
            <a:pPr marL="457200" indent="-457200">
              <a:buFont typeface="Wingdings" panose="05000000000000000000" pitchFamily="2" charset="2"/>
              <a:buChar char="v"/>
            </a:pPr>
            <a:r>
              <a:rPr lang="en-US" sz="2400" dirty="0" smtClean="0"/>
              <a:t>Remember arbitration is a consensual process</a:t>
            </a:r>
            <a:endParaRPr lang="en-US" sz="24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23051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36</a:t>
            </a:fld>
            <a:endParaRPr lang="en-US" sz="1000" dirty="0" smtClean="0"/>
          </a:p>
        </p:txBody>
      </p:sp>
      <p:sp>
        <p:nvSpPr>
          <p:cNvPr id="3" name="Title 1"/>
          <p:cNvSpPr txBox="1">
            <a:spLocks/>
          </p:cNvSpPr>
          <p:nvPr/>
        </p:nvSpPr>
        <p:spPr>
          <a:xfrm>
            <a:off x="107504" y="476672"/>
            <a:ext cx="8688365" cy="59558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Business Users and In-house Counsel</a:t>
            </a:r>
            <a:endParaRPr lang="en-US" sz="2400" spc="0" dirty="0">
              <a:solidFill>
                <a:srgbClr val="C00000"/>
              </a:solidFill>
            </a:endParaRPr>
          </a:p>
        </p:txBody>
      </p:sp>
      <p:sp>
        <p:nvSpPr>
          <p:cNvPr id="4" name="TextBox 3"/>
          <p:cNvSpPr txBox="1"/>
          <p:nvPr/>
        </p:nvSpPr>
        <p:spPr>
          <a:xfrm>
            <a:off x="107504" y="1000252"/>
            <a:ext cx="8856984" cy="5597100"/>
          </a:xfrm>
          <a:prstGeom prst="rect">
            <a:avLst/>
          </a:prstGeom>
          <a:noFill/>
        </p:spPr>
        <p:txBody>
          <a:bodyPr wrap="square" rtlCol="0">
            <a:noAutofit/>
          </a:bodyPr>
          <a:lstStyle/>
          <a:p>
            <a:pPr marL="342900" indent="-342900">
              <a:buFont typeface="+mj-lt"/>
              <a:buAutoNum type="arabicPeriod"/>
            </a:pPr>
            <a:r>
              <a:rPr lang="en-US" sz="2000" i="1" dirty="0"/>
              <a:t>Use arbitration in a way that best serves economy, efficiency and other business priorities. </a:t>
            </a:r>
            <a:r>
              <a:rPr lang="en-US" sz="2000" dirty="0"/>
              <a:t>Be </a:t>
            </a:r>
            <a:r>
              <a:rPr lang="en-US" sz="2000" dirty="0" smtClean="0"/>
              <a:t>deliberate, but careful, </a:t>
            </a:r>
            <a:r>
              <a:rPr lang="en-US" sz="2000" dirty="0"/>
              <a:t>about choosing between “one-size-fits-all” arbitration procedures with lots of “wiggle room” and more streamlined or bounded procedures.</a:t>
            </a:r>
          </a:p>
          <a:p>
            <a:pPr marL="342900" indent="-342900">
              <a:buFont typeface="+mj-lt"/>
              <a:buAutoNum type="arabicPeriod"/>
            </a:pPr>
            <a:r>
              <a:rPr lang="en-US" sz="2000" i="1" dirty="0" smtClean="0"/>
              <a:t>Limit </a:t>
            </a:r>
            <a:r>
              <a:rPr lang="en-US" sz="2000" i="1" dirty="0"/>
              <a:t>discovery to what is </a:t>
            </a:r>
            <a:r>
              <a:rPr lang="en-US" sz="2000" i="1" dirty="0" smtClean="0"/>
              <a:t>essential</a:t>
            </a:r>
            <a:r>
              <a:rPr lang="en-US" sz="2000" dirty="0" smtClean="0"/>
              <a:t>. Don’t </a:t>
            </a:r>
            <a:r>
              <a:rPr lang="en-US" sz="2000" dirty="0"/>
              <a:t>simply replicate court discovery.</a:t>
            </a:r>
          </a:p>
          <a:p>
            <a:pPr marL="342900" indent="-342900">
              <a:buFont typeface="+mj-lt"/>
              <a:buAutoNum type="arabicPeriod"/>
            </a:pPr>
            <a:r>
              <a:rPr lang="en-US" sz="2000" i="1" dirty="0" smtClean="0"/>
              <a:t>Set </a:t>
            </a:r>
            <a:r>
              <a:rPr lang="en-US" sz="2000" i="1" dirty="0"/>
              <a:t>specific time limits on </a:t>
            </a:r>
            <a:r>
              <a:rPr lang="en-US" sz="2000" i="1" dirty="0" smtClean="0"/>
              <a:t>arbitration.  Make </a:t>
            </a:r>
            <a:r>
              <a:rPr lang="en-US" sz="2000" i="1" dirty="0"/>
              <a:t>sure </a:t>
            </a:r>
            <a:r>
              <a:rPr lang="en-US" sz="2000" i="1" dirty="0" smtClean="0"/>
              <a:t>deadlines </a:t>
            </a:r>
            <a:r>
              <a:rPr lang="en-US" sz="2000" i="1" dirty="0"/>
              <a:t>are </a:t>
            </a:r>
            <a:r>
              <a:rPr lang="en-US" sz="2000" i="1" dirty="0" smtClean="0"/>
              <a:t>enforced to extent practical</a:t>
            </a:r>
            <a:r>
              <a:rPr lang="en-US" sz="2000" dirty="0" smtClean="0"/>
              <a:t>.</a:t>
            </a:r>
            <a:endParaRPr lang="en-US" sz="2000" dirty="0"/>
          </a:p>
          <a:p>
            <a:pPr marL="342900" indent="-342900">
              <a:buFont typeface="+mj-lt"/>
              <a:buAutoNum type="arabicPeriod"/>
            </a:pPr>
            <a:r>
              <a:rPr lang="en-US" sz="2000" i="1" dirty="0" smtClean="0"/>
              <a:t>Use </a:t>
            </a:r>
            <a:r>
              <a:rPr lang="en-US" sz="2000" i="1" dirty="0"/>
              <a:t>“fast-track arbitration” in appropriate cases</a:t>
            </a:r>
            <a:r>
              <a:rPr lang="en-US" sz="2000" dirty="0"/>
              <a:t>.</a:t>
            </a:r>
          </a:p>
          <a:p>
            <a:pPr marL="457200" indent="-457200">
              <a:buFont typeface="+mj-lt"/>
              <a:buAutoNum type="arabicPeriod"/>
            </a:pPr>
            <a:r>
              <a:rPr lang="en-US" sz="2000" i="1" dirty="0" smtClean="0"/>
              <a:t>Stay </a:t>
            </a:r>
            <a:r>
              <a:rPr lang="en-US" sz="2000" i="1" dirty="0"/>
              <a:t>actively involved throughout the dispute resolution process </a:t>
            </a:r>
            <a:r>
              <a:rPr lang="en-US" sz="2000" dirty="0"/>
              <a:t>to pursue </a:t>
            </a:r>
            <a:r>
              <a:rPr lang="en-US" sz="2000" dirty="0" smtClean="0"/>
              <a:t>speed- </a:t>
            </a:r>
            <a:r>
              <a:rPr lang="en-US" sz="2000" dirty="0"/>
              <a:t>and cost-control</a:t>
            </a:r>
            <a:r>
              <a:rPr lang="en-US" sz="2000" dirty="0" smtClean="0"/>
              <a:t>.</a:t>
            </a:r>
          </a:p>
          <a:p>
            <a:pPr marL="914400" lvl="1" indent="-457200">
              <a:buFont typeface="Wingdings" panose="05000000000000000000" pitchFamily="2" charset="2"/>
              <a:buChar char="v"/>
            </a:pPr>
            <a:r>
              <a:rPr lang="en-US" sz="1600" dirty="0" smtClean="0"/>
              <a:t>I use regular and periodic status teleconferences with spacing set (every 2, 3 or 4</a:t>
            </a:r>
            <a:br>
              <a:rPr lang="en-US" sz="1600" dirty="0" smtClean="0"/>
            </a:br>
            <a:r>
              <a:rPr lang="en-US" sz="1600" dirty="0" smtClean="0"/>
              <a:t>weeks) to </a:t>
            </a:r>
            <a:r>
              <a:rPr lang="en-US" sz="1600" dirty="0" smtClean="0"/>
              <a:t>closely supervise </a:t>
            </a:r>
            <a:r>
              <a:rPr lang="en-US" sz="1600" dirty="0" smtClean="0"/>
              <a:t>activities then underway by Counsel coupled with a need </a:t>
            </a:r>
            <a:r>
              <a:rPr lang="en-US" sz="1600" dirty="0" smtClean="0"/>
              <a:t>to continually </a:t>
            </a:r>
            <a:r>
              <a:rPr lang="en-US" sz="1600" dirty="0" smtClean="0"/>
              <a:t>but subtly apply firm pressure to keep the process moving on track and</a:t>
            </a:r>
            <a:br>
              <a:rPr lang="en-US" sz="1600" dirty="0" smtClean="0"/>
            </a:br>
            <a:r>
              <a:rPr lang="en-US" sz="1600" dirty="0" smtClean="0"/>
              <a:t>schedule towards its endpoint.</a:t>
            </a:r>
          </a:p>
          <a:p>
            <a:pPr marL="342900" indent="-342900">
              <a:buFont typeface="+mj-lt"/>
              <a:buAutoNum type="arabicPeriod"/>
            </a:pPr>
            <a:r>
              <a:rPr lang="en-US" sz="2000" dirty="0" smtClean="0"/>
              <a:t>Select</a:t>
            </a:r>
            <a:r>
              <a:rPr lang="en-US" sz="2000" i="1" dirty="0" smtClean="0"/>
              <a:t> </a:t>
            </a:r>
            <a:r>
              <a:rPr lang="en-US" sz="2000" i="1" dirty="0"/>
              <a:t>outside counsel having arbitration expertise </a:t>
            </a:r>
            <a:r>
              <a:rPr lang="en-US" sz="2000" dirty="0"/>
              <a:t>and</a:t>
            </a:r>
            <a:br>
              <a:rPr lang="en-US" sz="2000" dirty="0"/>
            </a:br>
            <a:r>
              <a:rPr lang="en-US" sz="2000" i="1" dirty="0" smtClean="0"/>
              <a:t>commitment </a:t>
            </a:r>
            <a:r>
              <a:rPr lang="en-US" sz="2000" i="1" dirty="0"/>
              <a:t>to business goals</a:t>
            </a:r>
            <a:r>
              <a:rPr lang="en-US" i="1" dirty="0"/>
              <a:t> </a:t>
            </a:r>
            <a:r>
              <a:rPr lang="en-US" dirty="0"/>
              <a:t>[</a:t>
            </a:r>
            <a:r>
              <a:rPr lang="en-US" dirty="0" smtClean="0"/>
              <a:t>not, </a:t>
            </a:r>
            <a:r>
              <a:rPr lang="en-US" dirty="0"/>
              <a:t>merely for historic reasons, the </a:t>
            </a:r>
            <a:r>
              <a:rPr lang="en-US" dirty="0" smtClean="0"/>
              <a:t>same</a:t>
            </a:r>
            <a:br>
              <a:rPr lang="en-US" dirty="0" smtClean="0"/>
            </a:br>
            <a:r>
              <a:rPr lang="en-US" dirty="0" smtClean="0"/>
              <a:t>“</a:t>
            </a:r>
            <a:r>
              <a:rPr lang="en-US" dirty="0"/>
              <a:t>old firm” that has been used for countless years</a:t>
            </a:r>
            <a:r>
              <a:rPr lang="en-US" dirty="0" smtClean="0"/>
              <a:t>]. – An important point made</a:t>
            </a:r>
            <a:br>
              <a:rPr lang="en-US" dirty="0" smtClean="0"/>
            </a:br>
            <a:r>
              <a:rPr lang="en-US" dirty="0" smtClean="0"/>
              <a:t>earlier.</a:t>
            </a:r>
            <a:endParaRPr lang="en-US" dirty="0"/>
          </a:p>
          <a:p>
            <a:pPr marL="342900" indent="-342900">
              <a:buFont typeface="+mj-lt"/>
              <a:buAutoNum type="arabicPeriod"/>
            </a:pPr>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4437837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37</a:t>
            </a:fld>
            <a:endParaRPr lang="en-US" sz="1000" dirty="0" smtClean="0"/>
          </a:p>
        </p:txBody>
      </p:sp>
      <p:sp>
        <p:nvSpPr>
          <p:cNvPr id="3" name="Title 1"/>
          <p:cNvSpPr txBox="1">
            <a:spLocks/>
          </p:cNvSpPr>
          <p:nvPr/>
        </p:nvSpPr>
        <p:spPr>
          <a:xfrm>
            <a:off x="107504" y="404664"/>
            <a:ext cx="8688365" cy="720080"/>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Business Users and In-house Counsel (cont.)</a:t>
            </a:r>
            <a:endParaRPr lang="en-US" sz="2400" spc="0" dirty="0">
              <a:solidFill>
                <a:srgbClr val="C00000"/>
              </a:solidFill>
            </a:endParaRPr>
          </a:p>
        </p:txBody>
      </p:sp>
      <p:sp>
        <p:nvSpPr>
          <p:cNvPr id="4" name="TextBox 3"/>
          <p:cNvSpPr txBox="1"/>
          <p:nvPr/>
        </p:nvSpPr>
        <p:spPr>
          <a:xfrm>
            <a:off x="107504" y="908720"/>
            <a:ext cx="8940393" cy="5669108"/>
          </a:xfrm>
          <a:prstGeom prst="rect">
            <a:avLst/>
          </a:prstGeom>
          <a:noFill/>
        </p:spPr>
        <p:txBody>
          <a:bodyPr wrap="square" rtlCol="0">
            <a:noAutofit/>
          </a:bodyPr>
          <a:lstStyle/>
          <a:p>
            <a:pPr marL="457200" indent="-457200">
              <a:buFont typeface="+mj-lt"/>
              <a:buAutoNum type="arabicPeriod" startAt="7"/>
            </a:pPr>
            <a:r>
              <a:rPr lang="en-US" sz="2000" dirty="0" smtClean="0"/>
              <a:t>Select </a:t>
            </a:r>
            <a:r>
              <a:rPr lang="en-US" sz="2000" i="1" dirty="0"/>
              <a:t>arbitrators with strong case management ski</a:t>
            </a:r>
            <a:r>
              <a:rPr lang="en-US" sz="2000" dirty="0"/>
              <a:t>lls.</a:t>
            </a:r>
          </a:p>
          <a:p>
            <a:pPr marL="342900" indent="-342900">
              <a:buFont typeface="+mj-lt"/>
              <a:buAutoNum type="arabicPeriod" startAt="7"/>
            </a:pPr>
            <a:r>
              <a:rPr lang="en-US" sz="2000" i="1" dirty="0" smtClean="0"/>
              <a:t> Determine issues</a:t>
            </a:r>
            <a:r>
              <a:rPr lang="en-US" sz="2000" i="1" dirty="0"/>
              <a:t>, claims, defenses, and </a:t>
            </a:r>
            <a:r>
              <a:rPr lang="en-US" sz="2000" i="1" dirty="0" smtClean="0"/>
              <a:t>other arbitration</a:t>
            </a:r>
            <a:br>
              <a:rPr lang="en-US" sz="2000" i="1" dirty="0" smtClean="0"/>
            </a:br>
            <a:r>
              <a:rPr lang="en-US" sz="2000" i="1" dirty="0" smtClean="0"/>
              <a:t> parameters early in the process</a:t>
            </a:r>
            <a:r>
              <a:rPr lang="en-US" sz="2000" dirty="0" smtClean="0"/>
              <a:t>.</a:t>
            </a:r>
            <a:endParaRPr lang="en-US" sz="2000" dirty="0"/>
          </a:p>
          <a:p>
            <a:pPr marL="342900" indent="-342900">
              <a:buFont typeface="+mj-lt"/>
              <a:buAutoNum type="arabicPeriod" startAt="7"/>
            </a:pPr>
            <a:r>
              <a:rPr lang="en-US" sz="2000" i="1" dirty="0" smtClean="0"/>
              <a:t> Control </a:t>
            </a:r>
            <a:r>
              <a:rPr lang="en-US" sz="2000" i="1" dirty="0"/>
              <a:t>motion practice</a:t>
            </a:r>
            <a:r>
              <a:rPr lang="en-US" sz="2000" dirty="0"/>
              <a:t>.</a:t>
            </a:r>
          </a:p>
          <a:p>
            <a:pPr marL="342900" indent="-342900">
              <a:buFont typeface="+mj-lt"/>
              <a:buAutoNum type="arabicPeriod" startAt="7"/>
            </a:pPr>
            <a:r>
              <a:rPr lang="en-US" sz="2000" dirty="0" smtClean="0"/>
              <a:t> </a:t>
            </a:r>
            <a:r>
              <a:rPr lang="en-US" sz="2000" i="1" dirty="0" smtClean="0"/>
              <a:t>Use </a:t>
            </a:r>
            <a:r>
              <a:rPr lang="en-US" sz="2000" i="1" dirty="0"/>
              <a:t>a single arbitrator </a:t>
            </a:r>
            <a:r>
              <a:rPr lang="en-US" sz="2000" dirty="0" smtClean="0"/>
              <a:t>where appropriate to save time and</a:t>
            </a:r>
            <a:br>
              <a:rPr lang="en-US" sz="2000" dirty="0" smtClean="0"/>
            </a:br>
            <a:r>
              <a:rPr lang="en-US" sz="2000" dirty="0" smtClean="0"/>
              <a:t> cost.</a:t>
            </a:r>
            <a:endParaRPr lang="en-US" sz="2000" dirty="0"/>
          </a:p>
          <a:p>
            <a:pPr marL="342900" indent="-342900">
              <a:buFont typeface="+mj-lt"/>
              <a:buAutoNum type="arabicPeriod" startAt="7"/>
            </a:pPr>
            <a:r>
              <a:rPr lang="en-US" sz="2000" dirty="0" smtClean="0"/>
              <a:t> </a:t>
            </a:r>
            <a:r>
              <a:rPr lang="en-US" sz="2000" i="1" dirty="0" smtClean="0"/>
              <a:t>Specify </a:t>
            </a:r>
            <a:r>
              <a:rPr lang="en-US" sz="2000" i="1" dirty="0"/>
              <a:t>the form of the </a:t>
            </a:r>
            <a:r>
              <a:rPr lang="en-US" sz="2000" i="1" dirty="0" smtClean="0"/>
              <a:t>award</a:t>
            </a:r>
            <a:r>
              <a:rPr lang="en-US" sz="2000" dirty="0" smtClean="0"/>
              <a:t>, e.g., bald (a number, a</a:t>
            </a:r>
            <a:br>
              <a:rPr lang="en-US" sz="2000" dirty="0" smtClean="0"/>
            </a:br>
            <a:r>
              <a:rPr lang="en-US" sz="2000" dirty="0" smtClean="0"/>
              <a:t> yes/no” answer or matrix of such results) or reasoned and, if latter,</a:t>
            </a:r>
            <a:br>
              <a:rPr lang="en-US" sz="2000" dirty="0" smtClean="0"/>
            </a:br>
            <a:r>
              <a:rPr lang="en-US" sz="2000" dirty="0" smtClean="0"/>
              <a:t> extent of reasoning desired and any limits on award and remedies</a:t>
            </a:r>
            <a:br>
              <a:rPr lang="en-US" sz="2000" dirty="0" smtClean="0"/>
            </a:br>
            <a:r>
              <a:rPr lang="en-US" sz="2000" dirty="0" smtClean="0"/>
              <a:t> requested.  </a:t>
            </a:r>
            <a:br>
              <a:rPr lang="en-US" sz="2000" dirty="0" smtClean="0"/>
            </a:br>
            <a:r>
              <a:rPr lang="en-US" sz="2000" dirty="0" smtClean="0"/>
              <a:t> </a:t>
            </a:r>
            <a:r>
              <a:rPr lang="en-US" sz="2000" i="1" dirty="0" smtClean="0"/>
              <a:t>Do not </a:t>
            </a:r>
            <a:r>
              <a:rPr lang="en-US" sz="2000" i="1" dirty="0"/>
              <a:t>provide for judicial review for errors of law or </a:t>
            </a:r>
            <a:r>
              <a:rPr lang="en-US" sz="2000" i="1" dirty="0" smtClean="0"/>
              <a:t>fact </a:t>
            </a:r>
            <a:r>
              <a:rPr lang="en-US" sz="2000" dirty="0" smtClean="0"/>
              <a:t>[or an</a:t>
            </a:r>
            <a:br>
              <a:rPr lang="en-US" sz="2000" dirty="0" smtClean="0"/>
            </a:br>
            <a:r>
              <a:rPr lang="en-US" sz="2000" dirty="0" smtClean="0"/>
              <a:t> appellate process].</a:t>
            </a:r>
          </a:p>
          <a:p>
            <a:pPr marL="800100" lvl="1" indent="-342900">
              <a:buFont typeface="Wingdings" panose="05000000000000000000" pitchFamily="2" charset="2"/>
              <a:buChar char="v"/>
            </a:pPr>
            <a:r>
              <a:rPr lang="en-US" sz="1600" dirty="0" smtClean="0"/>
              <a:t> This only applies to unnecessary litigation – as Courts do not allow</a:t>
            </a:r>
            <a:br>
              <a:rPr lang="en-US" sz="1600" dirty="0" smtClean="0"/>
            </a:br>
            <a:r>
              <a:rPr lang="en-US" sz="1600" dirty="0" smtClean="0"/>
              <a:t> such review. Courts strongly defer to arbitration awards. Very</a:t>
            </a:r>
            <a:br>
              <a:rPr lang="en-US" sz="1600" dirty="0" smtClean="0"/>
            </a:br>
            <a:r>
              <a:rPr lang="en-US" sz="1600" dirty="0" smtClean="0"/>
              <a:t> limited grounds exist under Federal Arbitration Act (9 USC §§ 1-16) to</a:t>
            </a:r>
            <a:br>
              <a:rPr lang="en-US" sz="1600" dirty="0" smtClean="0"/>
            </a:br>
            <a:r>
              <a:rPr lang="en-US" sz="1600" dirty="0" smtClean="0"/>
              <a:t> vacate awards.</a:t>
            </a:r>
            <a:endParaRPr lang="en-US" sz="1600" dirty="0"/>
          </a:p>
          <a:p>
            <a:pPr marL="342900" indent="-342900">
              <a:buFont typeface="+mj-lt"/>
              <a:buAutoNum type="arabicPeriod" startAt="7"/>
            </a:pPr>
            <a:r>
              <a:rPr lang="en-US" sz="2000" dirty="0" smtClean="0"/>
              <a:t> Conduct </a:t>
            </a:r>
            <a:r>
              <a:rPr lang="en-US" sz="2000" dirty="0"/>
              <a:t>a </a:t>
            </a:r>
            <a:r>
              <a:rPr lang="en-US" sz="2000" i="1" dirty="0"/>
              <a:t>post-process “lessons learned” review</a:t>
            </a:r>
            <a:r>
              <a:rPr lang="en-US" sz="2000" dirty="0"/>
              <a:t> and </a:t>
            </a:r>
            <a:r>
              <a:rPr lang="en-US" sz="2000" i="1" dirty="0" smtClean="0"/>
              <a:t>make</a:t>
            </a:r>
            <a:br>
              <a:rPr lang="en-US" sz="2000" i="1" dirty="0" smtClean="0"/>
            </a:br>
            <a:r>
              <a:rPr lang="en-US" sz="2000" i="1" dirty="0" smtClean="0"/>
              <a:t> </a:t>
            </a:r>
            <a:r>
              <a:rPr lang="en-US" sz="2000" i="1" dirty="0"/>
              <a:t>appropriate </a:t>
            </a:r>
            <a:r>
              <a:rPr lang="en-US" sz="2000" i="1" dirty="0" smtClean="0"/>
              <a:t>process adjustments for use in subsequent</a:t>
            </a:r>
            <a:br>
              <a:rPr lang="en-US" sz="2000" i="1" dirty="0" smtClean="0"/>
            </a:br>
            <a:r>
              <a:rPr lang="en-US" sz="2000" i="1" dirty="0" smtClean="0"/>
              <a:t> arbitrations.</a:t>
            </a:r>
            <a:endParaRPr lang="en-US" sz="2000" i="1"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299161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38</a:t>
            </a:fld>
            <a:endParaRPr lang="en-US" sz="1000" dirty="0" smtClean="0"/>
          </a:p>
        </p:txBody>
      </p:sp>
      <p:sp>
        <p:nvSpPr>
          <p:cNvPr id="3" name="Rectangle 2"/>
          <p:cNvSpPr txBox="1">
            <a:spLocks noChangeArrowheads="1"/>
          </p:cNvSpPr>
          <p:nvPr/>
        </p:nvSpPr>
        <p:spPr>
          <a:xfrm>
            <a:off x="251520" y="476672"/>
            <a:ext cx="6336704" cy="72008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Outside Counsel</a:t>
            </a:r>
            <a:endParaRPr lang="en-US" sz="2400" spc="0" dirty="0">
              <a:solidFill>
                <a:srgbClr val="C00000"/>
              </a:solidFill>
            </a:endParaRPr>
          </a:p>
        </p:txBody>
      </p:sp>
      <p:sp>
        <p:nvSpPr>
          <p:cNvPr id="4" name="Content Placeholder 2"/>
          <p:cNvSpPr txBox="1">
            <a:spLocks/>
          </p:cNvSpPr>
          <p:nvPr/>
        </p:nvSpPr>
        <p:spPr>
          <a:xfrm>
            <a:off x="179512" y="908720"/>
            <a:ext cx="8712968" cy="5453084"/>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21208" indent="-457200">
              <a:buClr>
                <a:schemeClr val="tx1"/>
              </a:buClr>
              <a:buFont typeface="+mj-lt"/>
              <a:buAutoNum type="arabicPeriod"/>
            </a:pPr>
            <a:r>
              <a:rPr lang="en-US" sz="2200" dirty="0" smtClean="0"/>
              <a:t>Be sure </a:t>
            </a:r>
            <a:r>
              <a:rPr lang="en-US" sz="2200" i="1" dirty="0" smtClean="0"/>
              <a:t>you can pursue the client’s goals expeditiously</a:t>
            </a:r>
            <a:r>
              <a:rPr lang="en-US" sz="2200" dirty="0" smtClean="0"/>
              <a:t>.</a:t>
            </a:r>
          </a:p>
          <a:p>
            <a:pPr marL="521208" indent="-457200">
              <a:buClr>
                <a:schemeClr val="tx1"/>
              </a:buClr>
              <a:buFont typeface="+mj-lt"/>
              <a:buAutoNum type="arabicPeriod"/>
            </a:pPr>
            <a:r>
              <a:rPr lang="en-US" sz="2200" i="1" dirty="0" smtClean="0"/>
              <a:t>Memorialize early assessment and client understandings</a:t>
            </a:r>
            <a:r>
              <a:rPr lang="en-US" sz="2200" dirty="0" smtClean="0"/>
              <a:t>.</a:t>
            </a:r>
          </a:p>
          <a:p>
            <a:pPr marL="521208" indent="-457200">
              <a:buClr>
                <a:schemeClr val="tx1"/>
              </a:buClr>
              <a:buFont typeface="+mj-lt"/>
              <a:buAutoNum type="arabicPeriod"/>
            </a:pPr>
            <a:r>
              <a:rPr lang="en-US" sz="2200" i="1" dirty="0" smtClean="0"/>
              <a:t>Select arbitrators with proven management ability</a:t>
            </a:r>
            <a:r>
              <a:rPr lang="en-US" sz="2200" dirty="0" smtClean="0"/>
              <a:t>.  Be forthright with the arbitrators regarding your expectations of a speedy and efficient proceeding.</a:t>
            </a:r>
          </a:p>
          <a:p>
            <a:pPr marL="521208" indent="-457200">
              <a:buClr>
                <a:schemeClr val="tx1"/>
              </a:buClr>
              <a:buFont typeface="+mj-lt"/>
              <a:buAutoNum type="arabicPeriod"/>
            </a:pPr>
            <a:r>
              <a:rPr lang="en-US" sz="2200" i="1" dirty="0" smtClean="0"/>
              <a:t>Cooperate with opposing counsel </a:t>
            </a:r>
            <a:r>
              <a:rPr lang="en-US" sz="2200" dirty="0" smtClean="0"/>
              <a:t>on procedural matters.</a:t>
            </a:r>
          </a:p>
          <a:p>
            <a:pPr marL="521208" indent="-457200">
              <a:buClr>
                <a:schemeClr val="tx1"/>
              </a:buClr>
              <a:buFont typeface="+mj-lt"/>
              <a:buAutoNum type="arabicPeriod"/>
            </a:pPr>
            <a:r>
              <a:rPr lang="en-US" sz="2200" i="1" dirty="0" smtClean="0"/>
              <a:t>Seek to limit discovery </a:t>
            </a:r>
            <a:r>
              <a:rPr lang="en-US" sz="2200" dirty="0" smtClean="0"/>
              <a:t>in a manner consistent with client goals (e.g., time and cost).</a:t>
            </a:r>
          </a:p>
          <a:p>
            <a:pPr marL="521208" indent="-457200">
              <a:buClr>
                <a:schemeClr val="tx1"/>
              </a:buClr>
              <a:buFont typeface="+mj-lt"/>
              <a:buAutoNum type="arabicPeriod"/>
            </a:pPr>
            <a:r>
              <a:rPr lang="en-US" sz="2200" i="1" dirty="0" smtClean="0"/>
              <a:t>Periodically discuss settlement opportunities </a:t>
            </a:r>
            <a:r>
              <a:rPr lang="en-US" sz="2200" dirty="0" smtClean="0"/>
              <a:t>with your client.</a:t>
            </a:r>
          </a:p>
          <a:p>
            <a:pPr marL="795528" lvl="1" indent="-457200">
              <a:buClr>
                <a:schemeClr val="tx1"/>
              </a:buClr>
              <a:buFont typeface="Wingdings" panose="05000000000000000000" pitchFamily="2" charset="2"/>
              <a:buChar char="v"/>
            </a:pPr>
            <a:r>
              <a:rPr lang="en-US" sz="1600" dirty="0" smtClean="0"/>
              <a:t>Explore use of Mediation – can occur concurrently with arbitration or during short suspension.  (I’ll talk about mediation shortly.)</a:t>
            </a:r>
          </a:p>
          <a:p>
            <a:pPr marL="521208" indent="-457200">
              <a:buClr>
                <a:schemeClr val="tx1"/>
              </a:buClr>
              <a:buFont typeface="+mj-lt"/>
              <a:buAutoNum type="arabicPeriod"/>
            </a:pPr>
            <a:r>
              <a:rPr lang="en-US" sz="2200" i="1" dirty="0" smtClean="0"/>
              <a:t>Offer clients alternative billing methods</a:t>
            </a:r>
            <a:r>
              <a:rPr lang="en-US" sz="2200" dirty="0" smtClean="0"/>
              <a:t>.</a:t>
            </a:r>
          </a:p>
          <a:p>
            <a:pPr marL="521208" indent="-457200">
              <a:buClr>
                <a:schemeClr val="tx1"/>
              </a:buClr>
              <a:buFont typeface="+mj-lt"/>
              <a:buAutoNum type="arabicPeriod"/>
            </a:pPr>
            <a:r>
              <a:rPr lang="en-US" sz="2000" i="1" dirty="0" smtClean="0"/>
              <a:t>Recognize and exploit the differences between arbitration and litigation</a:t>
            </a:r>
            <a:r>
              <a:rPr lang="en-US" sz="2000" dirty="0" smtClean="0"/>
              <a:t>.</a:t>
            </a:r>
          </a:p>
          <a:p>
            <a:pPr marL="795528" lvl="1" indent="-457200">
              <a:buClr>
                <a:schemeClr val="tx1"/>
              </a:buClr>
              <a:buFont typeface="Wingdings" panose="05000000000000000000" pitchFamily="2" charset="2"/>
              <a:buChar char="v"/>
            </a:pPr>
            <a:r>
              <a:rPr lang="en-US" sz="1600" dirty="0" smtClean="0"/>
              <a:t>Take advantage of arbitration’s flexibility in designing the process.</a:t>
            </a:r>
            <a:endParaRPr lang="en-US" sz="16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670904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39</a:t>
            </a:fld>
            <a:endParaRPr lang="en-US" sz="1000" dirty="0" smtClean="0"/>
          </a:p>
        </p:txBody>
      </p:sp>
      <p:sp>
        <p:nvSpPr>
          <p:cNvPr id="3" name="Rectangle 2"/>
          <p:cNvSpPr txBox="1">
            <a:spLocks noChangeArrowheads="1"/>
          </p:cNvSpPr>
          <p:nvPr/>
        </p:nvSpPr>
        <p:spPr>
          <a:xfrm>
            <a:off x="323528" y="548680"/>
            <a:ext cx="8064896" cy="864096"/>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Outside Counsel (cont.</a:t>
            </a:r>
            <a:r>
              <a:rPr lang="en-US" sz="3200" spc="0" dirty="0" smtClean="0">
                <a:solidFill>
                  <a:srgbClr val="C00000"/>
                </a:solidFill>
              </a:rPr>
              <a:t>)</a:t>
            </a:r>
            <a:endParaRPr lang="en-US" sz="3200" spc="0" dirty="0">
              <a:solidFill>
                <a:srgbClr val="C00000"/>
              </a:solidFill>
            </a:endParaRPr>
          </a:p>
        </p:txBody>
      </p:sp>
      <p:sp>
        <p:nvSpPr>
          <p:cNvPr id="4" name="Content Placeholder 2"/>
          <p:cNvSpPr txBox="1">
            <a:spLocks/>
          </p:cNvSpPr>
          <p:nvPr/>
        </p:nvSpPr>
        <p:spPr>
          <a:xfrm>
            <a:off x="251520" y="1628800"/>
            <a:ext cx="8640960" cy="3744416"/>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21208" indent="-457200">
              <a:buClr>
                <a:schemeClr val="tx1"/>
              </a:buClr>
              <a:buFont typeface="+mj-lt"/>
              <a:buAutoNum type="arabicPeriod" startAt="9"/>
            </a:pPr>
            <a:r>
              <a:rPr lang="en-US" sz="2200" i="1" dirty="0" smtClean="0"/>
              <a:t>Keep the arbitrators informed and enlist their help promptly (don’t delay)</a:t>
            </a:r>
            <a:r>
              <a:rPr lang="en-US" sz="2200" dirty="0" smtClean="0"/>
              <a:t>; rely on the chair as much as possible.</a:t>
            </a:r>
          </a:p>
          <a:p>
            <a:pPr marL="521208" indent="-457200">
              <a:buClr>
                <a:schemeClr val="tx1"/>
              </a:buClr>
              <a:buFont typeface="+mj-lt"/>
              <a:buAutoNum type="arabicPeriod" startAt="9"/>
            </a:pPr>
            <a:endParaRPr lang="en-US" sz="2200" dirty="0" smtClean="0"/>
          </a:p>
          <a:p>
            <a:pPr marL="521208" indent="-457200">
              <a:buClr>
                <a:schemeClr val="tx1"/>
              </a:buClr>
              <a:buFont typeface="+mj-lt"/>
              <a:buAutoNum type="arabicPeriod" startAt="9"/>
            </a:pPr>
            <a:r>
              <a:rPr lang="en-US" sz="2200" i="1" dirty="0" smtClean="0"/>
              <a:t>Help your client make appropriate changes based on lessons learned from prior arbitrations</a:t>
            </a:r>
            <a:r>
              <a:rPr lang="en-US" sz="2200" dirty="0" smtClean="0"/>
              <a:t>.</a:t>
            </a:r>
          </a:p>
          <a:p>
            <a:pPr marL="521208" indent="-457200">
              <a:buClr>
                <a:schemeClr val="tx1"/>
              </a:buClr>
              <a:buFont typeface="+mj-lt"/>
              <a:buAutoNum type="arabicPeriod" startAt="9"/>
            </a:pPr>
            <a:endParaRPr lang="en-US" sz="2200" dirty="0" smtClean="0"/>
          </a:p>
          <a:p>
            <a:pPr marL="521208" indent="-457200">
              <a:buClr>
                <a:schemeClr val="tx1"/>
              </a:buClr>
              <a:buFont typeface="+mj-lt"/>
              <a:buAutoNum type="arabicPeriod" startAt="9"/>
            </a:pPr>
            <a:r>
              <a:rPr lang="en-US" sz="2200" i="1" dirty="0" smtClean="0"/>
              <a:t>Work with providers to improve arbitration processes</a:t>
            </a:r>
            <a:r>
              <a:rPr lang="en-US" sz="2200" dirty="0" smtClean="0"/>
              <a:t>.</a:t>
            </a:r>
          </a:p>
          <a:p>
            <a:pPr marL="521208" indent="-457200">
              <a:buClr>
                <a:schemeClr val="tx1"/>
              </a:buClr>
              <a:buFont typeface="+mj-lt"/>
              <a:buAutoNum type="arabicPeriod" startAt="9"/>
            </a:pPr>
            <a:endParaRPr lang="en-US" sz="2200" dirty="0" smtClean="0"/>
          </a:p>
          <a:p>
            <a:pPr marL="521208" indent="-457200">
              <a:buClr>
                <a:schemeClr val="tx1"/>
              </a:buClr>
              <a:buFont typeface="+mj-lt"/>
              <a:buAutoNum type="arabicPeriod" startAt="9"/>
            </a:pPr>
            <a:r>
              <a:rPr lang="en-US" sz="2200" i="1" dirty="0" smtClean="0"/>
              <a:t>Encourage better arbitration education and training</a:t>
            </a:r>
            <a:r>
              <a:rPr lang="en-US" sz="2200" dirty="0" smtClean="0"/>
              <a:t>.</a:t>
            </a:r>
            <a:endParaRPr lang="en-US" sz="22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620791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784976" cy="5112568"/>
          </a:xfrm>
          <a:prstGeom prst="rect">
            <a:avLst/>
          </a:prstGeom>
        </p:spPr>
        <p:txBody>
          <a:bodyPr wrap="square">
            <a:noAutofit/>
          </a:bodyPr>
          <a:lstStyle/>
          <a:p>
            <a:pPr marL="0" lvl="2"/>
            <a:endParaRPr lang="en-US" sz="1000" dirty="0" smtClean="0"/>
          </a:p>
          <a:p>
            <a:pPr marL="0" lvl="2"/>
            <a:endParaRPr lang="en-US" sz="1000" dirty="0"/>
          </a:p>
          <a:p>
            <a:pPr marL="342900" lvl="2" indent="-342900">
              <a:buFont typeface="Wingdings" panose="05000000000000000000" pitchFamily="2" charset="2"/>
              <a:buChar char="v"/>
            </a:pPr>
            <a:r>
              <a:rPr lang="en-US" sz="2000" dirty="0" smtClean="0"/>
              <a:t>The </a:t>
            </a:r>
            <a:r>
              <a:rPr lang="en-US" sz="2000" dirty="0" smtClean="0">
                <a:latin typeface="+mj-lt"/>
              </a:rPr>
              <a:t>most</a:t>
            </a:r>
            <a:r>
              <a:rPr lang="en-US" sz="2000" dirty="0" smtClean="0"/>
              <a:t> crucial element of any ADR process.  </a:t>
            </a:r>
          </a:p>
          <a:p>
            <a:pPr marL="0" lvl="2"/>
            <a:endParaRPr lang="en-US" sz="2000" dirty="0"/>
          </a:p>
          <a:p>
            <a:pPr marL="342900" lvl="2" indent="-342900">
              <a:buFont typeface="Wingdings" panose="05000000000000000000" pitchFamily="2" charset="2"/>
              <a:buChar char="v"/>
            </a:pPr>
            <a:r>
              <a:rPr lang="en-US" sz="2000" dirty="0" smtClean="0"/>
              <a:t>The most important decision a party will make.</a:t>
            </a:r>
          </a:p>
          <a:p>
            <a:pPr marL="0" lvl="2"/>
            <a:endParaRPr lang="en-US" sz="2000" dirty="0" smtClean="0"/>
          </a:p>
          <a:p>
            <a:pPr marL="0" lvl="2"/>
            <a:r>
              <a:rPr lang="en-US" sz="2000" dirty="0" smtClean="0"/>
              <a:t>Primary </a:t>
            </a:r>
            <a:r>
              <a:rPr lang="en-US" sz="2000" dirty="0"/>
              <a:t>advantage of ADR: </a:t>
            </a:r>
            <a:r>
              <a:rPr lang="en-US" sz="2000" dirty="0" smtClean="0"/>
              <a:t>parties </a:t>
            </a:r>
            <a:r>
              <a:rPr lang="en-US" sz="2000" dirty="0"/>
              <a:t>have complete autonomy in who they select as the neutral. </a:t>
            </a:r>
            <a:endParaRPr lang="en-US" sz="2000" dirty="0" smtClean="0"/>
          </a:p>
          <a:p>
            <a:pPr marL="0" lvl="2"/>
            <a:endParaRPr lang="en-US" sz="2000" dirty="0"/>
          </a:p>
          <a:p>
            <a:pPr marL="0" lvl="2"/>
            <a:r>
              <a:rPr lang="en-US" sz="2000" dirty="0" smtClean="0"/>
              <a:t>But, </a:t>
            </a:r>
            <a:r>
              <a:rPr lang="en-US" sz="2000" u="sng" dirty="0" smtClean="0"/>
              <a:t>an ADR process </a:t>
            </a:r>
            <a:r>
              <a:rPr lang="en-US" sz="2000" u="sng" dirty="0"/>
              <a:t>is only as good as the neutral conducting it</a:t>
            </a:r>
            <a:r>
              <a:rPr lang="en-US" sz="2000" dirty="0"/>
              <a:t>.</a:t>
            </a:r>
          </a:p>
          <a:p>
            <a:pPr marL="0" lvl="2"/>
            <a:endParaRPr lang="en-US" dirty="0"/>
          </a:p>
          <a:p>
            <a:r>
              <a:rPr lang="en-US" dirty="0" smtClean="0"/>
              <a:t>	</a:t>
            </a:r>
            <a:r>
              <a:rPr lang="en-US" sz="1600" dirty="0" smtClean="0"/>
              <a:t>“The </a:t>
            </a:r>
            <a:r>
              <a:rPr lang="en-US" sz="1600" dirty="0"/>
              <a:t>quality of an arbitration is directly governed by the quality of the arbitrators</a:t>
            </a:r>
            <a:r>
              <a:rPr lang="en-US" sz="1600" dirty="0" smtClean="0"/>
              <a:t>.”</a:t>
            </a:r>
            <a:endParaRPr lang="en-US" sz="1600" dirty="0"/>
          </a:p>
          <a:p>
            <a:pPr lvl="3"/>
            <a:r>
              <a:rPr lang="en-US" sz="1200" dirty="0" smtClean="0"/>
              <a:t>Arthur </a:t>
            </a:r>
            <a:r>
              <a:rPr lang="en-US" sz="1200" dirty="0"/>
              <a:t>Redfern and Martin Hunter, Law and Practice of International Commercial Arbitration, 190 (3rd ed.1999), and Julian D. M. Lew, Loukas A. Mistelis and Stefan M. Kroll</a:t>
            </a:r>
            <a:r>
              <a:rPr lang="en-US" sz="1200" dirty="0" smtClean="0"/>
              <a:t>, Comparative </a:t>
            </a:r>
            <a:r>
              <a:rPr lang="en-US" sz="1200" dirty="0"/>
              <a:t>International Commercial Arbitration 223 (2003</a:t>
            </a:r>
            <a:r>
              <a:rPr lang="en-US" sz="1200" dirty="0" smtClean="0"/>
              <a:t>)</a:t>
            </a:r>
          </a:p>
          <a:p>
            <a:pPr lvl="3"/>
            <a:endParaRPr lang="en-US" dirty="0" smtClean="0"/>
          </a:p>
          <a:p>
            <a:r>
              <a:rPr lang="en-US" sz="2000" dirty="0" smtClean="0"/>
              <a:t>However, </a:t>
            </a:r>
            <a:r>
              <a:rPr lang="en-US" sz="2000" u="sng" dirty="0" smtClean="0"/>
              <a:t>there is no “one size fits all” approach for neutral selection</a:t>
            </a:r>
            <a:r>
              <a:rPr lang="en-US" sz="2000" dirty="0" smtClean="0"/>
              <a:t>. </a:t>
            </a:r>
          </a:p>
          <a:p>
            <a:r>
              <a:rPr lang="en-US" sz="1200" dirty="0" smtClean="0"/>
              <a:t>[</a:t>
            </a:r>
            <a:r>
              <a:rPr lang="en-US" sz="1200" dirty="0"/>
              <a:t>Rothman 2004 re: arbitrator </a:t>
            </a:r>
            <a:r>
              <a:rPr lang="en-US" sz="1200" dirty="0" smtClean="0"/>
              <a:t>selection]</a:t>
            </a:r>
          </a:p>
          <a:p>
            <a:endParaRPr lang="en-US" sz="2000" dirty="0" smtClean="0"/>
          </a:p>
          <a:p>
            <a:endParaRPr lang="en-US" dirty="0"/>
          </a:p>
        </p:txBody>
      </p:sp>
      <p:sp>
        <p:nvSpPr>
          <p:cNvPr id="3" name="Rectangle 2"/>
          <p:cNvSpPr>
            <a:spLocks noGrp="1" noChangeArrowheads="1"/>
          </p:cNvSpPr>
          <p:nvPr/>
        </p:nvSpPr>
        <p:spPr bwMode="auto">
          <a:xfrm>
            <a:off x="114300" y="260648"/>
            <a:ext cx="4745732" cy="9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i="1" dirty="0" smtClean="0">
                <a:solidFill>
                  <a:srgbClr val="C00000"/>
                </a:solidFill>
              </a:rPr>
              <a:t>I. Choosing a Neutral</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a:t>
            </a:fld>
            <a:endParaRPr lang="en-US" sz="1000" dirty="0" smtClean="0"/>
          </a:p>
        </p:txBody>
      </p:sp>
    </p:spTree>
    <p:extLst>
      <p:ext uri="{BB962C8B-B14F-4D97-AF65-F5344CB8AC3E}">
        <p14:creationId xmlns:p14="http://schemas.microsoft.com/office/powerpoint/2010/main" val="41707300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40</a:t>
            </a:fld>
            <a:endParaRPr lang="en-US" sz="1000" dirty="0" smtClean="0"/>
          </a:p>
        </p:txBody>
      </p:sp>
      <p:sp>
        <p:nvSpPr>
          <p:cNvPr id="3" name="Rectangle 2"/>
          <p:cNvSpPr txBox="1">
            <a:spLocks noChangeArrowheads="1"/>
          </p:cNvSpPr>
          <p:nvPr/>
        </p:nvSpPr>
        <p:spPr>
          <a:xfrm>
            <a:off x="179512" y="620688"/>
            <a:ext cx="7992888" cy="43204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Arbitration Providers (Institutions)</a:t>
            </a:r>
            <a:endParaRPr lang="en-US" sz="2400" spc="0" dirty="0">
              <a:solidFill>
                <a:srgbClr val="C00000"/>
              </a:solidFill>
            </a:endParaRPr>
          </a:p>
        </p:txBody>
      </p:sp>
      <p:sp>
        <p:nvSpPr>
          <p:cNvPr id="4" name="Content Placeholder 2"/>
          <p:cNvSpPr txBox="1">
            <a:spLocks/>
          </p:cNvSpPr>
          <p:nvPr/>
        </p:nvSpPr>
        <p:spPr>
          <a:xfrm>
            <a:off x="190912" y="1196752"/>
            <a:ext cx="8856985" cy="4320480"/>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78358" indent="-514350">
              <a:buClr>
                <a:schemeClr val="tx1"/>
              </a:buClr>
              <a:buFont typeface="+mj-lt"/>
              <a:buAutoNum type="arabicPeriod"/>
            </a:pPr>
            <a:r>
              <a:rPr lang="en-US" sz="2200" i="1" dirty="0" smtClean="0"/>
              <a:t>Offer business users clear options to fit their priorities</a:t>
            </a:r>
            <a:r>
              <a:rPr lang="en-US" sz="2200" dirty="0" smtClean="0"/>
              <a:t>.</a:t>
            </a:r>
          </a:p>
          <a:p>
            <a:pPr marL="578358" indent="-514350">
              <a:buClr>
                <a:schemeClr val="tx1"/>
              </a:buClr>
              <a:buFont typeface="+mj-lt"/>
              <a:buAutoNum type="arabicPeriod"/>
            </a:pPr>
            <a:r>
              <a:rPr lang="en-US" sz="2200" i="1" dirty="0" smtClean="0"/>
              <a:t>Promote arbitration in the context of a range of process choices, including stepped dispute resolution processes</a:t>
            </a:r>
            <a:r>
              <a:rPr lang="en-US" sz="2200" dirty="0" smtClean="0"/>
              <a:t>.</a:t>
            </a:r>
          </a:p>
          <a:p>
            <a:pPr marL="578358" indent="-514350">
              <a:buClr>
                <a:schemeClr val="tx1"/>
              </a:buClr>
              <a:buFont typeface="+mj-lt"/>
              <a:buAutoNum type="arabicPeriod"/>
            </a:pPr>
            <a:r>
              <a:rPr lang="en-US" sz="2200" i="1" dirty="0" smtClean="0"/>
              <a:t>Develop and publish rules that provide effective ways of limiting discovery to essential information.</a:t>
            </a:r>
          </a:p>
          <a:p>
            <a:pPr marL="578358" indent="-514350">
              <a:buClr>
                <a:schemeClr val="tx1"/>
              </a:buClr>
              <a:buFont typeface="+mj-lt"/>
              <a:buAutoNum type="arabicPeriod"/>
            </a:pPr>
            <a:r>
              <a:rPr lang="en-US" sz="2200" i="1" dirty="0" smtClean="0"/>
              <a:t>Offer rules that set strict presumptive deadlines for completion of arbitration; train arbitrators in the importance of enforcing stipulated deadlines</a:t>
            </a:r>
            <a:r>
              <a:rPr lang="en-US" sz="2200" dirty="0" smtClean="0"/>
              <a:t>.</a:t>
            </a:r>
          </a:p>
          <a:p>
            <a:pPr marL="578358" indent="-514350">
              <a:buClr>
                <a:schemeClr val="tx1"/>
              </a:buClr>
              <a:buFont typeface="+mj-lt"/>
              <a:buAutoNum type="arabicPeriod"/>
            </a:pPr>
            <a:r>
              <a:rPr lang="en-US" sz="2200" i="1" dirty="0" smtClean="0"/>
              <a:t>Publish and promote “fast-track” arbitration rules</a:t>
            </a:r>
            <a:r>
              <a:rPr lang="en-US" sz="2200" dirty="0" smtClean="0"/>
              <a:t>.</a:t>
            </a:r>
          </a:p>
          <a:p>
            <a:pPr marL="578358" indent="-514350">
              <a:buClr>
                <a:schemeClr val="tx1"/>
              </a:buClr>
              <a:buFont typeface="+mj-lt"/>
              <a:buAutoNum type="arabicPeriod"/>
            </a:pPr>
            <a:r>
              <a:rPr lang="en-US" sz="2200" i="1" dirty="0" smtClean="0"/>
              <a:t>Develop procedures that promote restrained, effective motion practice</a:t>
            </a:r>
            <a:r>
              <a:rPr lang="en-US" sz="2200" dirty="0" smtClean="0"/>
              <a:t>.</a:t>
            </a:r>
          </a:p>
          <a:p>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708963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9512" y="476672"/>
            <a:ext cx="8424936" cy="576064"/>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Arbitration Providers (cont.)</a:t>
            </a:r>
            <a:endParaRPr lang="en-US" sz="2400" spc="0" dirty="0">
              <a:solidFill>
                <a:srgbClr val="C00000"/>
              </a:solidFill>
            </a:endParaRPr>
          </a:p>
        </p:txBody>
      </p:sp>
      <p:sp>
        <p:nvSpPr>
          <p:cNvPr id="3" name="TextBox 2"/>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41</a:t>
            </a:fld>
            <a:endParaRPr lang="en-US" sz="1000" dirty="0" smtClean="0"/>
          </a:p>
        </p:txBody>
      </p:sp>
      <p:sp>
        <p:nvSpPr>
          <p:cNvPr id="4" name="Content Placeholder 2"/>
          <p:cNvSpPr txBox="1">
            <a:spLocks/>
          </p:cNvSpPr>
          <p:nvPr/>
        </p:nvSpPr>
        <p:spPr>
          <a:xfrm>
            <a:off x="179511" y="1268760"/>
            <a:ext cx="8784977" cy="4537976"/>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78358" indent="-514350">
              <a:buClr>
                <a:schemeClr val="tx1"/>
              </a:buClr>
              <a:buFont typeface="+mj-lt"/>
              <a:buAutoNum type="arabicPeriod" startAt="7"/>
            </a:pPr>
            <a:r>
              <a:rPr lang="en-US" sz="2200" i="1" dirty="0" smtClean="0"/>
              <a:t>Require arbitrators to have training in process management skills and commitment to cost- </a:t>
            </a:r>
            <a:r>
              <a:rPr lang="en-US" sz="2200" i="1" dirty="0" smtClean="0"/>
              <a:t>and time-saving</a:t>
            </a:r>
            <a:r>
              <a:rPr lang="en-US" sz="2200" dirty="0" smtClean="0"/>
              <a:t>.</a:t>
            </a:r>
          </a:p>
          <a:p>
            <a:pPr marL="578358" indent="-514350">
              <a:buClr>
                <a:schemeClr val="tx1"/>
              </a:buClr>
              <a:buFont typeface="+mj-lt"/>
              <a:buAutoNum type="arabicPeriod" startAt="7"/>
            </a:pPr>
            <a:r>
              <a:rPr lang="en-US" sz="2200" i="1" dirty="0" smtClean="0"/>
              <a:t>Require fact pleadings, early disclosure of documents and witnesses</a:t>
            </a:r>
            <a:r>
              <a:rPr lang="en-US" sz="2200" dirty="0" smtClean="0"/>
              <a:t>.</a:t>
            </a:r>
          </a:p>
          <a:p>
            <a:pPr marL="578358" indent="-514350">
              <a:buClr>
                <a:schemeClr val="tx1"/>
              </a:buClr>
              <a:buFont typeface="+mj-lt"/>
              <a:buAutoNum type="arabicPeriod" startAt="7"/>
            </a:pPr>
            <a:r>
              <a:rPr lang="en-US" sz="2200" i="1" dirty="0" smtClean="0"/>
              <a:t>Provide for electronic service of submissions and orders (direct communication between parties and arbitrators).</a:t>
            </a:r>
          </a:p>
          <a:p>
            <a:pPr marL="578358" indent="-514350">
              <a:buClr>
                <a:schemeClr val="tx1"/>
              </a:buClr>
              <a:buFont typeface="+mj-lt"/>
              <a:buAutoNum type="arabicPeriod" startAt="7"/>
            </a:pPr>
            <a:r>
              <a:rPr lang="en-US" sz="2200" i="1" dirty="0" smtClean="0"/>
              <a:t>Obtain and make available information on arbitrator effectiveness</a:t>
            </a:r>
            <a:r>
              <a:rPr lang="en-US" sz="2200" dirty="0" smtClean="0"/>
              <a:t>.</a:t>
            </a:r>
          </a:p>
          <a:p>
            <a:pPr marL="578358" indent="-514350">
              <a:buClr>
                <a:schemeClr val="tx1"/>
              </a:buClr>
              <a:buFont typeface="+mj-lt"/>
              <a:buAutoNum type="arabicPeriod" startAt="7"/>
            </a:pPr>
            <a:r>
              <a:rPr lang="en-US" sz="2200" dirty="0" smtClean="0"/>
              <a:t>Provide for </a:t>
            </a:r>
            <a:r>
              <a:rPr lang="en-US" sz="2200" i="1" dirty="0" smtClean="0"/>
              <a:t>expedited appointment of arbitrators</a:t>
            </a:r>
            <a:r>
              <a:rPr lang="en-US" sz="2200" dirty="0" smtClean="0"/>
              <a:t>.</a:t>
            </a:r>
          </a:p>
          <a:p>
            <a:pPr marL="578358" indent="-514350">
              <a:buClr>
                <a:schemeClr val="tx1"/>
              </a:buClr>
              <a:buFont typeface="+mj-lt"/>
              <a:buAutoNum type="arabicPeriod" startAt="7"/>
            </a:pPr>
            <a:r>
              <a:rPr lang="en-US" sz="2200" i="1" dirty="0" smtClean="0"/>
              <a:t>Require arbitrators to confirm availability</a:t>
            </a:r>
            <a:r>
              <a:rPr lang="en-US" sz="2200" dirty="0" smtClean="0"/>
              <a:t>.</a:t>
            </a:r>
          </a:p>
          <a:p>
            <a:pPr marL="578358" indent="-514350">
              <a:buClr>
                <a:schemeClr val="tx1"/>
              </a:buClr>
              <a:buFont typeface="+mj-lt"/>
              <a:buAutoNum type="arabicPeriod" startAt="7"/>
            </a:pPr>
            <a:r>
              <a:rPr lang="en-US" sz="2200" i="1" dirty="0" smtClean="0"/>
              <a:t>Afford users an effective mechanism for raising and addressing concerns about arbitrator case management.</a:t>
            </a:r>
          </a:p>
          <a:p>
            <a:endParaRPr lang="en-US" i="1"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7482501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42</a:t>
            </a:fld>
            <a:endParaRPr lang="en-US" sz="1000" dirty="0" smtClean="0"/>
          </a:p>
        </p:txBody>
      </p:sp>
      <p:sp>
        <p:nvSpPr>
          <p:cNvPr id="4" name="Rectangle 2"/>
          <p:cNvSpPr txBox="1">
            <a:spLocks noChangeArrowheads="1"/>
          </p:cNvSpPr>
          <p:nvPr/>
        </p:nvSpPr>
        <p:spPr>
          <a:xfrm>
            <a:off x="179512" y="404664"/>
            <a:ext cx="3312368" cy="504056"/>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Arbitrators</a:t>
            </a:r>
            <a:endParaRPr lang="en-US" sz="2400" spc="0" dirty="0">
              <a:solidFill>
                <a:srgbClr val="C00000"/>
              </a:solidFill>
            </a:endParaRPr>
          </a:p>
        </p:txBody>
      </p:sp>
      <p:sp>
        <p:nvSpPr>
          <p:cNvPr id="5" name="Content Placeholder 2"/>
          <p:cNvSpPr txBox="1">
            <a:spLocks/>
          </p:cNvSpPr>
          <p:nvPr/>
        </p:nvSpPr>
        <p:spPr>
          <a:xfrm>
            <a:off x="107503" y="836712"/>
            <a:ext cx="8940393" cy="5720211"/>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21208" indent="-457200">
              <a:lnSpc>
                <a:spcPct val="90000"/>
              </a:lnSpc>
              <a:buClr>
                <a:schemeClr val="tx1"/>
              </a:buClr>
              <a:buFont typeface="+mj-lt"/>
              <a:buAutoNum type="arabicPeriod"/>
            </a:pPr>
            <a:r>
              <a:rPr lang="en-US" sz="2200" dirty="0" smtClean="0"/>
              <a:t>Get </a:t>
            </a:r>
            <a:r>
              <a:rPr lang="en-US" sz="2200" i="1" dirty="0" smtClean="0"/>
              <a:t>training in managing commercial arbitrations</a:t>
            </a:r>
            <a:r>
              <a:rPr lang="en-US" sz="2200" dirty="0" smtClean="0"/>
              <a:t>.</a:t>
            </a:r>
          </a:p>
          <a:p>
            <a:pPr marL="521208" indent="-457200">
              <a:lnSpc>
                <a:spcPct val="90000"/>
              </a:lnSpc>
              <a:buClr>
                <a:schemeClr val="tx1"/>
              </a:buClr>
              <a:buFont typeface="+mj-lt"/>
              <a:buAutoNum type="arabicPeriod"/>
            </a:pPr>
            <a:r>
              <a:rPr lang="en-US" sz="2200" dirty="0" smtClean="0"/>
              <a:t>Insist on </a:t>
            </a:r>
            <a:r>
              <a:rPr lang="en-US" sz="2200" i="1" dirty="0" smtClean="0"/>
              <a:t>cooperation and professionalism of all Counsel involved</a:t>
            </a:r>
            <a:r>
              <a:rPr lang="en-US" sz="2200" dirty="0" smtClean="0"/>
              <a:t>.</a:t>
            </a:r>
          </a:p>
          <a:p>
            <a:pPr marL="521208" indent="-457200">
              <a:lnSpc>
                <a:spcPct val="90000"/>
              </a:lnSpc>
              <a:buClr>
                <a:schemeClr val="tx1"/>
              </a:buClr>
              <a:buFont typeface="+mj-lt"/>
              <a:buAutoNum type="arabicPeriod"/>
            </a:pPr>
            <a:r>
              <a:rPr lang="en-US" sz="2200" i="1" dirty="0" smtClean="0"/>
              <a:t>Actively manage and shape the arbitration process; enforce contractual deadlines and timetables</a:t>
            </a:r>
            <a:r>
              <a:rPr lang="en-US" sz="2200" dirty="0" smtClean="0"/>
              <a:t>.</a:t>
            </a:r>
          </a:p>
          <a:p>
            <a:pPr marL="521208" indent="-457200">
              <a:lnSpc>
                <a:spcPct val="90000"/>
              </a:lnSpc>
              <a:buClr>
                <a:schemeClr val="tx1"/>
              </a:buClr>
              <a:buFont typeface="+mj-lt"/>
              <a:buAutoNum type="arabicPeriod"/>
            </a:pPr>
            <a:r>
              <a:rPr lang="en-US" sz="2200" i="1" dirty="0" smtClean="0"/>
              <a:t>Conduct a thorough preliminary conference and issue comprehensive case management orders</a:t>
            </a:r>
            <a:r>
              <a:rPr lang="en-US" sz="2200" dirty="0" smtClean="0"/>
              <a:t>.</a:t>
            </a:r>
          </a:p>
          <a:p>
            <a:pPr marL="521208" indent="-457200">
              <a:lnSpc>
                <a:spcPct val="90000"/>
              </a:lnSpc>
              <a:buClr>
                <a:schemeClr val="tx1"/>
              </a:buClr>
              <a:buFont typeface="+mj-lt"/>
              <a:buAutoNum type="arabicPeriod"/>
            </a:pPr>
            <a:r>
              <a:rPr lang="en-US" sz="2200" i="1" dirty="0" smtClean="0"/>
              <a:t>Schedule consecutive hearing days [with reserve days]</a:t>
            </a:r>
            <a:r>
              <a:rPr lang="en-US" sz="2200" dirty="0" smtClean="0"/>
              <a:t>.</a:t>
            </a:r>
          </a:p>
          <a:p>
            <a:pPr marL="521208" indent="-457200">
              <a:lnSpc>
                <a:spcPct val="90000"/>
              </a:lnSpc>
              <a:buClr>
                <a:schemeClr val="tx1"/>
              </a:buClr>
              <a:buFont typeface="+mj-lt"/>
              <a:buAutoNum type="arabicPeriod"/>
            </a:pPr>
            <a:r>
              <a:rPr lang="en-US" sz="2200" i="1" dirty="0" smtClean="0"/>
              <a:t>Streamline discovery; supervise pre-hearing activities</a:t>
            </a:r>
            <a:r>
              <a:rPr lang="en-US" sz="2200" dirty="0" smtClean="0"/>
              <a:t>.</a:t>
            </a:r>
          </a:p>
          <a:p>
            <a:pPr marL="521208" indent="-457200">
              <a:lnSpc>
                <a:spcPct val="90000"/>
              </a:lnSpc>
              <a:buClr>
                <a:schemeClr val="tx1"/>
              </a:buClr>
              <a:buFont typeface="+mj-lt"/>
              <a:buAutoNum type="arabicPeriod"/>
            </a:pPr>
            <a:r>
              <a:rPr lang="en-US" sz="2200" i="1" dirty="0" smtClean="0"/>
              <a:t>Discourage the filing of unproductive motions; limit motions for summary disposition to those that hold reasonable promise for streamlining or focusing the arbitration process, but act affirmatively on those</a:t>
            </a:r>
            <a:r>
              <a:rPr lang="en-US" sz="2200" dirty="0" smtClean="0"/>
              <a:t>.</a:t>
            </a:r>
          </a:p>
          <a:p>
            <a:pPr marL="795528" lvl="1" indent="-457200">
              <a:lnSpc>
                <a:spcPct val="90000"/>
              </a:lnSpc>
              <a:buClr>
                <a:schemeClr val="tx1"/>
              </a:buClr>
              <a:buFont typeface="Wingdings" panose="05000000000000000000" pitchFamily="2" charset="2"/>
              <a:buChar char="v"/>
            </a:pPr>
            <a:r>
              <a:rPr lang="en-US" sz="1600" dirty="0" smtClean="0"/>
              <a:t>While I do not prohibit dispositive motions, I require the moving party to first file a short</a:t>
            </a:r>
            <a:br>
              <a:rPr lang="en-US" sz="1600" dirty="0" smtClean="0"/>
            </a:br>
            <a:r>
              <a:rPr lang="en-US" sz="1600" dirty="0" smtClean="0"/>
              <a:t>letter brief (2-5 pages at most) explaining why the panel will, more likely than not, grant</a:t>
            </a:r>
            <a:br>
              <a:rPr lang="en-US" sz="1600" dirty="0" smtClean="0"/>
            </a:br>
            <a:r>
              <a:rPr lang="en-US" sz="1600" dirty="0" smtClean="0"/>
              <a:t>the motion. Of course, the non-moving party can file an opposing brief. If the moving</a:t>
            </a:r>
            <a:br>
              <a:rPr lang="en-US" sz="1600" dirty="0" smtClean="0"/>
            </a:br>
            <a:r>
              <a:rPr lang="en-US" sz="1600" dirty="0" smtClean="0"/>
              <a:t>party fails to convince me, I deny the moving party leave to file its motion.  As summary</a:t>
            </a:r>
            <a:br>
              <a:rPr lang="en-US" sz="1600" dirty="0" smtClean="0"/>
            </a:br>
            <a:r>
              <a:rPr lang="en-US" sz="1600" dirty="0" smtClean="0"/>
              <a:t>judgment and other dispositive motions can be expensive, this technique can save a</a:t>
            </a:r>
            <a:br>
              <a:rPr lang="en-US" sz="1600" dirty="0" smtClean="0"/>
            </a:br>
            <a:r>
              <a:rPr lang="en-US" sz="1600" dirty="0" smtClean="0"/>
              <a:t>decent amount of time and money, if the motion is not justified, but will add relatively</a:t>
            </a:r>
            <a:br>
              <a:rPr lang="en-US" sz="1600" dirty="0" smtClean="0"/>
            </a:br>
            <a:r>
              <a:rPr lang="en-US" sz="1600" dirty="0" smtClean="0"/>
              <a:t>little cost if the motion is justified.</a:t>
            </a:r>
            <a:endParaRPr lang="en-US" sz="1600" dirty="0"/>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986491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43</a:t>
            </a:fld>
            <a:endParaRPr lang="en-US" sz="1000" dirty="0" smtClean="0"/>
          </a:p>
        </p:txBody>
      </p:sp>
      <p:sp>
        <p:nvSpPr>
          <p:cNvPr id="3" name="Rectangle 2"/>
          <p:cNvSpPr txBox="1">
            <a:spLocks noChangeArrowheads="1"/>
          </p:cNvSpPr>
          <p:nvPr/>
        </p:nvSpPr>
        <p:spPr>
          <a:xfrm>
            <a:off x="251520" y="548680"/>
            <a:ext cx="5760640" cy="72008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spc="0" dirty="0" smtClean="0">
                <a:solidFill>
                  <a:srgbClr val="C00000"/>
                </a:solidFill>
              </a:rPr>
              <a:t>Protocol for Arbitrators (cont.)</a:t>
            </a:r>
            <a:endParaRPr lang="en-US" sz="2400" spc="0" dirty="0">
              <a:solidFill>
                <a:srgbClr val="C00000"/>
              </a:solidFill>
            </a:endParaRPr>
          </a:p>
        </p:txBody>
      </p:sp>
      <p:sp>
        <p:nvSpPr>
          <p:cNvPr id="4" name="Content Placeholder 2"/>
          <p:cNvSpPr txBox="1">
            <a:spLocks/>
          </p:cNvSpPr>
          <p:nvPr/>
        </p:nvSpPr>
        <p:spPr>
          <a:xfrm>
            <a:off x="302840" y="1484784"/>
            <a:ext cx="8229600" cy="4680520"/>
          </a:xfrm>
          <a:prstGeom prst="rect">
            <a:avLst/>
          </a:prstGeom>
        </p:spPr>
        <p:txBody>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78358" indent="-514350">
              <a:buClr>
                <a:schemeClr val="tx1"/>
              </a:buClr>
              <a:buFont typeface="+mj-lt"/>
              <a:buAutoNum type="arabicPeriod" startAt="8"/>
            </a:pPr>
            <a:r>
              <a:rPr lang="en-US" sz="2200" i="1" dirty="0" smtClean="0"/>
              <a:t>Be available to counsel</a:t>
            </a:r>
            <a:r>
              <a:rPr lang="en-US" sz="2200" dirty="0" smtClean="0"/>
              <a:t>.</a:t>
            </a:r>
            <a:br>
              <a:rPr lang="en-US" sz="2200" dirty="0" smtClean="0"/>
            </a:br>
            <a:endParaRPr lang="en-US" sz="1600" dirty="0" smtClean="0"/>
          </a:p>
          <a:p>
            <a:pPr marL="578358" indent="-514350">
              <a:buClr>
                <a:schemeClr val="tx1"/>
              </a:buClr>
              <a:buFont typeface="+mj-lt"/>
              <a:buAutoNum type="arabicPeriod" startAt="8"/>
            </a:pPr>
            <a:r>
              <a:rPr lang="en-US" sz="2200" i="1" dirty="0" smtClean="0"/>
              <a:t>Conduct fair but expeditious hearings</a:t>
            </a:r>
            <a:r>
              <a:rPr lang="en-US" sz="2200" dirty="0" smtClean="0"/>
              <a:t>.</a:t>
            </a:r>
            <a:br>
              <a:rPr lang="en-US" sz="2200" dirty="0" smtClean="0"/>
            </a:br>
            <a:endParaRPr lang="en-US" sz="1600" dirty="0" smtClean="0"/>
          </a:p>
          <a:p>
            <a:pPr marL="578358" indent="-514350">
              <a:buClr>
                <a:schemeClr val="tx1"/>
              </a:buClr>
              <a:buFont typeface="+mj-lt"/>
              <a:buAutoNum type="arabicPeriod" startAt="8"/>
            </a:pPr>
            <a:r>
              <a:rPr lang="en-US" sz="2200" i="1" dirty="0" smtClean="0"/>
              <a:t>Issue timely and careful awards</a:t>
            </a:r>
            <a:r>
              <a:rPr lang="en-US" sz="2200" dirty="0" smtClean="0"/>
              <a:t>.</a:t>
            </a:r>
          </a:p>
          <a:p>
            <a:pPr marL="681228" lvl="1" indent="-342900">
              <a:buClr>
                <a:schemeClr val="tx1"/>
              </a:buClr>
              <a:buFont typeface="Wingdings" panose="05000000000000000000" pitchFamily="2" charset="2"/>
              <a:buChar char="v"/>
            </a:pPr>
            <a:r>
              <a:rPr lang="en-US" sz="1600" dirty="0" smtClean="0"/>
              <a:t>Be sure to learn parties’ expectations for awards, i.e. bald, fully reasoned, length and extent of reasoning, etc).</a:t>
            </a:r>
          </a:p>
          <a:p>
            <a:pPr marL="681228" lvl="1" indent="-342900">
              <a:buClr>
                <a:schemeClr val="tx1"/>
              </a:buClr>
              <a:buFont typeface="Wingdings" panose="05000000000000000000" pitchFamily="2" charset="2"/>
              <a:buChar char="v"/>
            </a:pPr>
            <a:r>
              <a:rPr lang="en-US" sz="1600" dirty="0" smtClean="0"/>
              <a:t>Prepare award in line with those expectations.</a:t>
            </a:r>
          </a:p>
          <a:p>
            <a:pPr marL="681228" lvl="1" indent="-342900">
              <a:buClr>
                <a:schemeClr val="tx1"/>
              </a:buClr>
              <a:buFont typeface="Wingdings" panose="05000000000000000000" pitchFamily="2" charset="2"/>
              <a:buChar char="v"/>
            </a:pPr>
            <a:r>
              <a:rPr lang="en-US" sz="1600" dirty="0" smtClean="0"/>
              <a:t>In some instances where justified, err on side of providing more reasoning than not enough. </a:t>
            </a:r>
          </a:p>
          <a:p>
            <a:pPr marL="681228" lvl="1" indent="-342900">
              <a:buClr>
                <a:schemeClr val="tx1"/>
              </a:buClr>
              <a:buFont typeface="Wingdings" panose="05000000000000000000" pitchFamily="2" charset="2"/>
              <a:buChar char="v"/>
            </a:pPr>
            <a:r>
              <a:rPr lang="en-US" sz="1600" dirty="0" smtClean="0"/>
              <a:t>Awards are for the losing party – so provide adequate and clear explanation of why that party lost.</a:t>
            </a:r>
          </a:p>
          <a:p>
            <a:pPr marL="681228" lvl="1" indent="-342900">
              <a:buClr>
                <a:schemeClr val="tx1"/>
              </a:buClr>
              <a:buFont typeface="Wingdings" panose="05000000000000000000" pitchFamily="2" charset="2"/>
              <a:buChar char="v"/>
            </a:pPr>
            <a:r>
              <a:rPr lang="en-US" sz="1600" dirty="0" smtClean="0"/>
              <a:t>Unless parties specifically agree to bald award or one with reduced reasoning, provide enough reasoning so that a reviewing court can understand the arbitrator’s rationale underlying the award.</a:t>
            </a:r>
            <a:endParaRPr lang="en-US" sz="16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5798457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7632848" cy="1200329"/>
          </a:xfrm>
          <a:prstGeom prst="rect">
            <a:avLst/>
          </a:prstGeom>
        </p:spPr>
        <p:txBody>
          <a:bodyPr wrap="square">
            <a:spAutoFit/>
          </a:bodyPr>
          <a:lstStyle/>
          <a:p>
            <a:r>
              <a:rPr lang="en-US" sz="3600" i="1" dirty="0" smtClean="0">
                <a:solidFill>
                  <a:srgbClr val="C00000"/>
                </a:solidFill>
              </a:rPr>
              <a:t>IV</a:t>
            </a:r>
            <a:r>
              <a:rPr lang="en-US" sz="3600" i="1" dirty="0">
                <a:solidFill>
                  <a:srgbClr val="C00000"/>
                </a:solidFill>
              </a:rPr>
              <a:t>. </a:t>
            </a:r>
            <a:r>
              <a:rPr lang="en-US" sz="3600" i="1" dirty="0" smtClean="0">
                <a:solidFill>
                  <a:srgbClr val="C00000"/>
                </a:solidFill>
                <a:latin typeface="+mj-lt"/>
              </a:rPr>
              <a:t>Mediation</a:t>
            </a:r>
            <a:r>
              <a:rPr lang="en-US" sz="3600" i="1" dirty="0" smtClean="0">
                <a:solidFill>
                  <a:srgbClr val="C00000"/>
                </a:solidFill>
              </a:rPr>
              <a:t> – Its Use, Advantages and Disadvantages</a:t>
            </a:r>
            <a:endParaRPr lang="en-US" sz="3600" i="1" dirty="0">
              <a:solidFill>
                <a:srgbClr val="C00000"/>
              </a:solidFill>
            </a:endParaRPr>
          </a:p>
        </p:txBody>
      </p:sp>
      <p:sp>
        <p:nvSpPr>
          <p:cNvPr id="3" name="TextBox 2"/>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44</a:t>
            </a:fld>
            <a:endParaRPr lang="en-US" sz="1000" dirty="0" smtClean="0"/>
          </a:p>
        </p:txBody>
      </p:sp>
      <p:sp>
        <p:nvSpPr>
          <p:cNvPr id="4" name="TextBox 3"/>
          <p:cNvSpPr txBox="1"/>
          <p:nvPr/>
        </p:nvSpPr>
        <p:spPr>
          <a:xfrm>
            <a:off x="179512" y="1772816"/>
            <a:ext cx="3456384" cy="523220"/>
          </a:xfrm>
          <a:prstGeom prst="rect">
            <a:avLst/>
          </a:prstGeom>
          <a:noFill/>
        </p:spPr>
        <p:txBody>
          <a:bodyPr wrap="square" rtlCol="0">
            <a:spAutoFit/>
          </a:bodyPr>
          <a:lstStyle/>
          <a:p>
            <a:r>
              <a:rPr lang="en-US" sz="2800" i="1" dirty="0" smtClean="0">
                <a:solidFill>
                  <a:schemeClr val="tx2"/>
                </a:solidFill>
              </a:rPr>
              <a:t>Routes to Mediation</a:t>
            </a:r>
            <a:endParaRPr lang="en-US" sz="2800" i="1" dirty="0">
              <a:solidFill>
                <a:schemeClr val="tx2"/>
              </a:solidFill>
            </a:endParaRPr>
          </a:p>
        </p:txBody>
      </p:sp>
      <p:sp>
        <p:nvSpPr>
          <p:cNvPr id="5" name="Rectangle 3"/>
          <p:cNvSpPr txBox="1">
            <a:spLocks noChangeArrowheads="1"/>
          </p:cNvSpPr>
          <p:nvPr/>
        </p:nvSpPr>
        <p:spPr>
          <a:xfrm>
            <a:off x="107504" y="2440412"/>
            <a:ext cx="8991600" cy="420942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chemeClr val="tx1"/>
              </a:buClr>
              <a:buFont typeface="Wingdings" panose="05000000000000000000" pitchFamily="2" charset="2"/>
              <a:buChar char="v"/>
            </a:pPr>
            <a:r>
              <a:rPr lang="en-US" dirty="0" smtClean="0">
                <a:latin typeface="Arial" charset="0"/>
              </a:rPr>
              <a:t> </a:t>
            </a:r>
            <a:r>
              <a:rPr lang="en-US" u="sng" dirty="0" smtClean="0">
                <a:latin typeface="Arial" charset="0"/>
              </a:rPr>
              <a:t>ADR Clauses</a:t>
            </a:r>
          </a:p>
          <a:p>
            <a:pPr lvl="1">
              <a:buClr>
                <a:schemeClr val="tx1"/>
              </a:buClr>
              <a:buFont typeface="Wingdings" panose="05000000000000000000" pitchFamily="2" charset="2"/>
              <a:buChar char="Ø"/>
            </a:pPr>
            <a:r>
              <a:rPr lang="en-US" sz="1800" dirty="0" smtClean="0">
                <a:latin typeface="Arial" charset="0"/>
              </a:rPr>
              <a:t> </a:t>
            </a:r>
            <a:r>
              <a:rPr lang="en-US" sz="1600" dirty="0" smtClean="0">
                <a:latin typeface="Arial" charset="0"/>
              </a:rPr>
              <a:t>Each administering organization has its own; parties can draft their own, though, if they do,</a:t>
            </a:r>
            <a:br>
              <a:rPr lang="en-US" sz="1600" dirty="0" smtClean="0">
                <a:latin typeface="Arial" charset="0"/>
              </a:rPr>
            </a:br>
            <a:r>
              <a:rPr lang="en-US" sz="1600" dirty="0" smtClean="0">
                <a:latin typeface="Arial" charset="0"/>
              </a:rPr>
              <a:t> pathologic clauses can result that can be quite problematic in practice </a:t>
            </a:r>
          </a:p>
          <a:p>
            <a:pPr lvl="1">
              <a:buClr>
                <a:schemeClr val="tx1"/>
              </a:buClr>
              <a:buFont typeface="Wingdings" panose="05000000000000000000" pitchFamily="2" charset="2"/>
              <a:buChar char="Ø"/>
            </a:pPr>
            <a:r>
              <a:rPr lang="en-US" sz="1600" dirty="0" smtClean="0">
                <a:latin typeface="Arial" charset="0"/>
              </a:rPr>
              <a:t> Usually pre-dispute in nature and included in underlying agreement between parties </a:t>
            </a:r>
          </a:p>
          <a:p>
            <a:pPr lvl="1">
              <a:buClr>
                <a:schemeClr val="tx1"/>
              </a:buClr>
              <a:buFont typeface="Wingdings" panose="05000000000000000000" pitchFamily="2" charset="2"/>
              <a:buChar char="Ø"/>
            </a:pPr>
            <a:r>
              <a:rPr lang="en-US" sz="1600" dirty="0" smtClean="0">
                <a:latin typeface="Arial" charset="0"/>
              </a:rPr>
              <a:t> Through ADR clause, parties may customize the chosen process to their needs</a:t>
            </a:r>
          </a:p>
          <a:p>
            <a:pPr>
              <a:buClr>
                <a:schemeClr val="tx1"/>
              </a:buClr>
              <a:buFont typeface="Wingdings" panose="05000000000000000000" pitchFamily="2" charset="2"/>
              <a:buChar char="v"/>
            </a:pPr>
            <a:r>
              <a:rPr lang="en-US" dirty="0" smtClean="0">
                <a:latin typeface="Arial" charset="0"/>
              </a:rPr>
              <a:t> </a:t>
            </a:r>
            <a:r>
              <a:rPr lang="en-US" u="sng" dirty="0" smtClean="0">
                <a:latin typeface="Arial" charset="0"/>
              </a:rPr>
              <a:t>Voluntary Decision of the parties</a:t>
            </a:r>
            <a:r>
              <a:rPr lang="en-US" dirty="0" smtClean="0">
                <a:latin typeface="Arial" charset="0"/>
              </a:rPr>
              <a:t> </a:t>
            </a:r>
          </a:p>
          <a:p>
            <a:pPr lvl="1">
              <a:buClr>
                <a:schemeClr val="tx1"/>
              </a:buClr>
              <a:buFont typeface="Wingdings" panose="05000000000000000000" pitchFamily="2" charset="2"/>
              <a:buChar char="Ø"/>
            </a:pPr>
            <a:r>
              <a:rPr lang="en-US" sz="1800" dirty="0" smtClean="0">
                <a:latin typeface="Arial" charset="0"/>
              </a:rPr>
              <a:t> </a:t>
            </a:r>
            <a:r>
              <a:rPr lang="en-US" sz="1600" dirty="0" smtClean="0">
                <a:latin typeface="Arial" charset="0"/>
              </a:rPr>
              <a:t>After dispute arises (no ADR clause in underlying contract) </a:t>
            </a:r>
          </a:p>
          <a:p>
            <a:pPr lvl="1">
              <a:buClr>
                <a:schemeClr val="tx1"/>
              </a:buClr>
              <a:buFont typeface="Wingdings" panose="05000000000000000000" pitchFamily="2" charset="2"/>
              <a:buChar char="Ø"/>
            </a:pPr>
            <a:r>
              <a:rPr lang="en-US" sz="1600" dirty="0" smtClean="0">
                <a:latin typeface="Arial" charset="0"/>
              </a:rPr>
              <a:t> Disputants can execute post-dispute ADR agreement </a:t>
            </a:r>
          </a:p>
          <a:p>
            <a:pPr lvl="1">
              <a:buClr>
                <a:schemeClr val="tx1"/>
              </a:buClr>
              <a:buFont typeface="Wingdings" panose="05000000000000000000" pitchFamily="2" charset="2"/>
              <a:buChar char="Ø"/>
            </a:pPr>
            <a:r>
              <a:rPr lang="en-US" sz="1600" dirty="0" smtClean="0">
                <a:latin typeface="Arial" charset="0"/>
              </a:rPr>
              <a:t> Clauses govern, with parties often tailoring the process to their own needs</a:t>
            </a:r>
          </a:p>
          <a:p>
            <a:pPr>
              <a:buClr>
                <a:schemeClr val="tx1"/>
              </a:buClr>
              <a:buFont typeface="Wingdings" pitchFamily="2" charset="2"/>
              <a:buChar char="v"/>
            </a:pPr>
            <a:r>
              <a:rPr lang="en-US" dirty="0" smtClean="0">
                <a:latin typeface="Arial" charset="0"/>
              </a:rPr>
              <a:t> </a:t>
            </a:r>
            <a:r>
              <a:rPr lang="en-US" u="sng" dirty="0" smtClean="0">
                <a:latin typeface="Arial" charset="0"/>
              </a:rPr>
              <a:t>Court annexed</a:t>
            </a:r>
            <a:r>
              <a:rPr lang="en-US" dirty="0" smtClean="0">
                <a:latin typeface="Arial" charset="0"/>
              </a:rPr>
              <a:t> </a:t>
            </a:r>
          </a:p>
          <a:p>
            <a:pPr lvl="1">
              <a:buClr>
                <a:schemeClr val="tx1"/>
              </a:buClr>
              <a:buFont typeface="Wingdings" panose="05000000000000000000" pitchFamily="2" charset="2"/>
              <a:buChar char="Ø"/>
            </a:pPr>
            <a:r>
              <a:rPr lang="en-US" sz="1800" dirty="0" smtClean="0">
                <a:latin typeface="Arial" charset="0"/>
              </a:rPr>
              <a:t> </a:t>
            </a:r>
            <a:r>
              <a:rPr lang="en-US" sz="1600" dirty="0" smtClean="0">
                <a:latin typeface="Arial" charset="0"/>
              </a:rPr>
              <a:t>Court ordered, though litigants can request Court referral </a:t>
            </a:r>
          </a:p>
          <a:p>
            <a:pPr lvl="1">
              <a:buClr>
                <a:schemeClr val="tx1"/>
              </a:buClr>
              <a:buFont typeface="Wingdings" panose="05000000000000000000" pitchFamily="2" charset="2"/>
              <a:buChar char="Ø"/>
            </a:pPr>
            <a:r>
              <a:rPr lang="en-US" sz="1600" dirty="0" smtClean="0">
                <a:latin typeface="Arial" charset="0"/>
              </a:rPr>
              <a:t> Use outside or court personnel (e.g. magistrate) as neutral (depends on court)  </a:t>
            </a:r>
            <a:endParaRPr lang="en-US" sz="1800" dirty="0">
              <a:latin typeface="Arial" charset="0"/>
            </a:endParaRPr>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42826402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45</a:t>
            </a:fld>
            <a:endParaRPr lang="en-US" sz="1000" dirty="0" smtClean="0"/>
          </a:p>
        </p:txBody>
      </p:sp>
      <p:sp>
        <p:nvSpPr>
          <p:cNvPr id="3" name="TextBox 2"/>
          <p:cNvSpPr txBox="1"/>
          <p:nvPr/>
        </p:nvSpPr>
        <p:spPr>
          <a:xfrm>
            <a:off x="35496" y="467961"/>
            <a:ext cx="4356484" cy="461665"/>
          </a:xfrm>
          <a:prstGeom prst="rect">
            <a:avLst/>
          </a:prstGeom>
          <a:noFill/>
        </p:spPr>
        <p:txBody>
          <a:bodyPr wrap="square" rtlCol="0">
            <a:spAutoFit/>
          </a:bodyPr>
          <a:lstStyle/>
          <a:p>
            <a:r>
              <a:rPr lang="en-US" sz="2400" i="1" dirty="0" smtClean="0">
                <a:solidFill>
                  <a:srgbClr val="C00000"/>
                </a:solidFill>
              </a:rPr>
              <a:t>Core of any Mediation</a:t>
            </a:r>
            <a:endParaRPr lang="en-US" sz="2400" i="1" dirty="0">
              <a:solidFill>
                <a:srgbClr val="C00000"/>
              </a:solidFill>
            </a:endParaRPr>
          </a:p>
        </p:txBody>
      </p:sp>
      <p:sp>
        <p:nvSpPr>
          <p:cNvPr id="4" name="TextBox 3"/>
          <p:cNvSpPr txBox="1"/>
          <p:nvPr/>
        </p:nvSpPr>
        <p:spPr>
          <a:xfrm>
            <a:off x="107504" y="1052736"/>
            <a:ext cx="8568952" cy="5256585"/>
          </a:xfrm>
          <a:prstGeom prst="rect">
            <a:avLst/>
          </a:prstGeom>
          <a:noFill/>
        </p:spPr>
        <p:txBody>
          <a:bodyPr wrap="square" rtlCol="0">
            <a:noAutofit/>
          </a:bodyPr>
          <a:lstStyle/>
          <a:p>
            <a:r>
              <a:rPr lang="en-US" sz="2400" dirty="0" smtClean="0"/>
              <a:t>Two essential steps:</a:t>
            </a:r>
          </a:p>
          <a:p>
            <a:endParaRPr lang="en-US" sz="2800" dirty="0"/>
          </a:p>
          <a:p>
            <a:r>
              <a:rPr lang="en-US" sz="2800" dirty="0" smtClean="0"/>
              <a:t>1. </a:t>
            </a:r>
            <a:r>
              <a:rPr lang="en-US" sz="2400" dirty="0" smtClean="0"/>
              <a:t>First, a mediation over process</a:t>
            </a:r>
          </a:p>
          <a:p>
            <a:r>
              <a:rPr lang="en-US" sz="2400" dirty="0"/>
              <a:t>	</a:t>
            </a:r>
            <a:r>
              <a:rPr lang="en-US" sz="2400" dirty="0" smtClean="0"/>
              <a:t>(i.e. what will the process be?</a:t>
            </a:r>
          </a:p>
          <a:p>
            <a:r>
              <a:rPr lang="en-US" sz="2400" dirty="0"/>
              <a:t>	</a:t>
            </a:r>
            <a:r>
              <a:rPr lang="en-US" sz="2400" dirty="0" smtClean="0"/>
              <a:t>	--party autonomy: they choose it;</a:t>
            </a:r>
          </a:p>
          <a:p>
            <a:r>
              <a:rPr lang="en-US" sz="2400" dirty="0"/>
              <a:t>	</a:t>
            </a:r>
            <a:r>
              <a:rPr lang="en-US" sz="2400" dirty="0" smtClean="0"/>
              <a:t>	 they have ownership of it)</a:t>
            </a:r>
          </a:p>
          <a:p>
            <a:pPr marL="514350" indent="-514350">
              <a:buFont typeface="+mj-lt"/>
              <a:buAutoNum type="arabicPeriod" startAt="2"/>
            </a:pPr>
            <a:r>
              <a:rPr lang="en-US" sz="2400" dirty="0" smtClean="0"/>
              <a:t>Then, a substantive mediation using the agreed process </a:t>
            </a:r>
          </a:p>
          <a:p>
            <a:r>
              <a:rPr lang="en-US" sz="2800" dirty="0"/>
              <a:t>	</a:t>
            </a:r>
            <a:r>
              <a:rPr lang="en-US" sz="2000" dirty="0" smtClean="0"/>
              <a:t>(very similar 2-step approach in arbitration &amp; hybrid process)</a:t>
            </a:r>
          </a:p>
          <a:p>
            <a:r>
              <a:rPr lang="en-US" sz="2800" dirty="0"/>
              <a:t>	</a:t>
            </a:r>
            <a:r>
              <a:rPr lang="en-US" sz="2800" dirty="0" smtClean="0"/>
              <a:t>	</a:t>
            </a:r>
            <a:r>
              <a:rPr lang="en-US" sz="2400" dirty="0" smtClean="0"/>
              <a:t>--with iteration back to step 1 and</a:t>
            </a:r>
          </a:p>
          <a:p>
            <a:r>
              <a:rPr lang="en-US" sz="2400" dirty="0"/>
              <a:t>	</a:t>
            </a:r>
            <a:r>
              <a:rPr lang="en-US" sz="2400" dirty="0" smtClean="0"/>
              <a:t>	then continuing forward with step 2, and</a:t>
            </a:r>
            <a:br>
              <a:rPr lang="en-US" sz="2400" dirty="0" smtClean="0"/>
            </a:br>
            <a:r>
              <a:rPr lang="en-US" sz="2400" dirty="0" smtClean="0"/>
              <a:t>		so forth as appropriate, until conclusion</a:t>
            </a:r>
          </a:p>
          <a:p>
            <a:endParaRPr lang="en-US" sz="2400" dirty="0"/>
          </a:p>
          <a:p>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9173433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46</a:t>
            </a:fld>
            <a:endParaRPr lang="en-US" sz="1000" dirty="0" smtClean="0"/>
          </a:p>
        </p:txBody>
      </p:sp>
      <p:sp>
        <p:nvSpPr>
          <p:cNvPr id="4" name="TextBox 3"/>
          <p:cNvSpPr txBox="1"/>
          <p:nvPr/>
        </p:nvSpPr>
        <p:spPr>
          <a:xfrm>
            <a:off x="251520" y="548680"/>
            <a:ext cx="8640960" cy="6008243"/>
          </a:xfrm>
          <a:prstGeom prst="rect">
            <a:avLst/>
          </a:prstGeom>
          <a:noFill/>
        </p:spPr>
        <p:txBody>
          <a:bodyPr wrap="square" rtlCol="0">
            <a:noAutofit/>
          </a:bodyPr>
          <a:lstStyle/>
          <a:p>
            <a:r>
              <a:rPr lang="en-US" sz="2400" u="sng" dirty="0" smtClean="0"/>
              <a:t>Essential aspects to enhance likelihood of success</a:t>
            </a:r>
            <a:r>
              <a:rPr lang="en-US" sz="2400" dirty="0" smtClean="0"/>
              <a:t>:</a:t>
            </a:r>
          </a:p>
          <a:p>
            <a:pPr marL="457200" indent="-457200">
              <a:buFont typeface="Wingdings" panose="05000000000000000000" pitchFamily="2" charset="2"/>
              <a:buChar char="v"/>
            </a:pPr>
            <a:r>
              <a:rPr lang="en-US" sz="2400" dirty="0" smtClean="0"/>
              <a:t>Proper timing</a:t>
            </a:r>
            <a:r>
              <a:rPr lang="en-US" sz="2800" dirty="0" smtClean="0"/>
              <a:t>: </a:t>
            </a:r>
          </a:p>
          <a:p>
            <a:pPr lvl="2"/>
            <a:r>
              <a:rPr lang="en-US" sz="2400" dirty="0" smtClean="0"/>
              <a:t>Mediation must not be too early. </a:t>
            </a:r>
            <a:endParaRPr lang="en-US" sz="1600" dirty="0"/>
          </a:p>
          <a:p>
            <a:pPr marL="457200" indent="-457200">
              <a:buFont typeface="Wingdings" panose="05000000000000000000" pitchFamily="2" charset="2"/>
              <a:buChar char="v"/>
            </a:pPr>
            <a:r>
              <a:rPr lang="en-US" sz="2400" dirty="0" smtClean="0"/>
              <a:t>Proper knowledge: </a:t>
            </a:r>
          </a:p>
          <a:p>
            <a:pPr lvl="2"/>
            <a:r>
              <a:rPr lang="en-US" sz="2400" dirty="0" smtClean="0"/>
              <a:t>Parties need to know enough information to adequately assess their risk calculus (and that of their adversary) to:</a:t>
            </a:r>
          </a:p>
          <a:p>
            <a:pPr marL="1257300" lvl="2" indent="-342900">
              <a:buFont typeface="Wingdings" panose="05000000000000000000" pitchFamily="2" charset="2"/>
              <a:buChar char="Ø"/>
            </a:pPr>
            <a:r>
              <a:rPr lang="en-US" sz="2400" dirty="0" smtClean="0"/>
              <a:t>make an informed business decision, with reasonable confidence, regarding parameters of any settlement (BATNA, WATNA, options, etc), and  </a:t>
            </a:r>
          </a:p>
          <a:p>
            <a:pPr marL="1257300" lvl="2" indent="-342900">
              <a:buFont typeface="Wingdings" panose="05000000000000000000" pitchFamily="2" charset="2"/>
              <a:buChar char="Ø"/>
            </a:pPr>
            <a:r>
              <a:rPr lang="en-US" sz="2400" dirty="0" smtClean="0"/>
              <a:t>conduct </a:t>
            </a:r>
            <a:r>
              <a:rPr lang="en-US" sz="2400" dirty="0"/>
              <a:t>meaningful settlement </a:t>
            </a:r>
            <a:r>
              <a:rPr lang="en-US" sz="2400" dirty="0" smtClean="0"/>
              <a:t>negotiations to a satisfactory conclusion.</a:t>
            </a:r>
          </a:p>
          <a:p>
            <a:pPr marL="342900" indent="-342900">
              <a:buFont typeface="Wingdings" panose="05000000000000000000" pitchFamily="2" charset="2"/>
              <a:buChar char="v"/>
            </a:pPr>
            <a:r>
              <a:rPr lang="en-US" sz="2400" dirty="0" smtClean="0"/>
              <a:t>All </a:t>
            </a:r>
            <a:r>
              <a:rPr lang="en-US" sz="2400" dirty="0"/>
              <a:t>stake-holders </a:t>
            </a:r>
            <a:r>
              <a:rPr lang="en-US" sz="2400" dirty="0" smtClean="0"/>
              <a:t>must participate</a:t>
            </a:r>
            <a:r>
              <a:rPr lang="en-US" sz="2400" dirty="0"/>
              <a:t>, </a:t>
            </a:r>
            <a:r>
              <a:rPr lang="en-US" sz="2400" dirty="0" smtClean="0"/>
              <a:t>with </a:t>
            </a:r>
            <a:r>
              <a:rPr lang="en-US" sz="2400" dirty="0"/>
              <a:t>every </a:t>
            </a:r>
            <a:r>
              <a:rPr lang="en-US" sz="2400" dirty="0" smtClean="0"/>
              <a:t>party having settlement authority present or readily accessible. </a:t>
            </a:r>
          </a:p>
          <a:p>
            <a:pPr marL="342900" indent="-342900">
              <a:buFont typeface="Wingdings" panose="05000000000000000000" pitchFamily="2" charset="2"/>
              <a:buChar char="v"/>
            </a:pPr>
            <a:r>
              <a:rPr lang="en-US" dirty="0" smtClean="0"/>
              <a:t>For other effective practices, see [CPR Patent Mediation Task Force Report 2013]. </a:t>
            </a:r>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2281500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47</a:t>
            </a:fld>
            <a:endParaRPr lang="en-US" sz="1000" dirty="0" smtClean="0"/>
          </a:p>
        </p:txBody>
      </p:sp>
      <p:sp>
        <p:nvSpPr>
          <p:cNvPr id="3" name="Title 3"/>
          <p:cNvSpPr txBox="1">
            <a:spLocks/>
          </p:cNvSpPr>
          <p:nvPr/>
        </p:nvSpPr>
        <p:spPr>
          <a:xfrm>
            <a:off x="35496" y="404664"/>
            <a:ext cx="4968552" cy="504056"/>
          </a:xfrm>
          <a:prstGeom prst="rect">
            <a:avLst/>
          </a:prstGeom>
          <a:noFill/>
        </p:spPr>
        <p:txBody>
          <a:bodyPr wrap="square" rtlCol="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i="1" dirty="0" smtClean="0">
                <a:solidFill>
                  <a:srgbClr val="C00000"/>
                </a:solidFill>
              </a:rPr>
              <a:t>General Mediation Process</a:t>
            </a:r>
            <a:endParaRPr lang="en-US" sz="2400" i="1" dirty="0">
              <a:solidFill>
                <a:srgbClr val="C00000"/>
              </a:solidFill>
            </a:endParaRPr>
          </a:p>
        </p:txBody>
      </p:sp>
      <p:sp>
        <p:nvSpPr>
          <p:cNvPr id="4" name="AutoShape 3"/>
          <p:cNvSpPr>
            <a:spLocks noChangeArrowheads="1"/>
          </p:cNvSpPr>
          <p:nvPr/>
        </p:nvSpPr>
        <p:spPr bwMode="auto">
          <a:xfrm>
            <a:off x="5896744" y="1862137"/>
            <a:ext cx="533400" cy="306388"/>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endParaRPr lang="en-US" dirty="0"/>
          </a:p>
        </p:txBody>
      </p:sp>
      <p:sp>
        <p:nvSpPr>
          <p:cNvPr id="5" name="AutoShape 4"/>
          <p:cNvSpPr>
            <a:spLocks noChangeArrowheads="1"/>
          </p:cNvSpPr>
          <p:nvPr/>
        </p:nvSpPr>
        <p:spPr bwMode="auto">
          <a:xfrm>
            <a:off x="5896744" y="2995612"/>
            <a:ext cx="533400" cy="3048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endParaRPr lang="en-US" dirty="0"/>
          </a:p>
        </p:txBody>
      </p:sp>
      <p:sp>
        <p:nvSpPr>
          <p:cNvPr id="6" name="Rectangle 5"/>
          <p:cNvSpPr>
            <a:spLocks noChangeArrowheads="1"/>
          </p:cNvSpPr>
          <p:nvPr/>
        </p:nvSpPr>
        <p:spPr bwMode="auto">
          <a:xfrm>
            <a:off x="4067944" y="1143000"/>
            <a:ext cx="4267200" cy="633412"/>
          </a:xfrm>
          <a:prstGeom prst="rect">
            <a:avLst/>
          </a:prstGeom>
          <a:solidFill>
            <a:schemeClr val="tx2">
              <a:lumMod val="40000"/>
              <a:lumOff val="60000"/>
            </a:schemeClr>
          </a:solidFill>
          <a:ln w="9525">
            <a:solidFill>
              <a:schemeClr val="tx1"/>
            </a:solidFill>
            <a:miter lim="800000"/>
            <a:headEnd/>
            <a:tailEnd/>
          </a:ln>
          <a:effectLst/>
        </p:spPr>
        <p:txBody>
          <a:bodyPr wrap="none" lIns="92463" tIns="46231" rIns="92463" bIns="46231" anchor="ctr"/>
          <a:lstStyle/>
          <a:p>
            <a:pPr defTabSz="923925"/>
            <a:endParaRPr lang="en-US" sz="2000" dirty="0">
              <a:solidFill>
                <a:schemeClr val="tx1"/>
              </a:solidFill>
            </a:endParaRPr>
          </a:p>
          <a:p>
            <a:pPr algn="ctr" defTabSz="923925"/>
            <a:r>
              <a:rPr lang="en-US" sz="2000" dirty="0">
                <a:solidFill>
                  <a:schemeClr val="tx1"/>
                </a:solidFill>
              </a:rPr>
              <a:t>COMMENCEMENT</a:t>
            </a:r>
          </a:p>
          <a:p>
            <a:pPr defTabSz="923925"/>
            <a:r>
              <a:rPr lang="en-US" sz="2000" dirty="0">
                <a:solidFill>
                  <a:schemeClr val="tx1"/>
                </a:solidFill>
              </a:rPr>
              <a:t> </a:t>
            </a:r>
          </a:p>
        </p:txBody>
      </p:sp>
      <p:sp>
        <p:nvSpPr>
          <p:cNvPr id="7" name="Rectangle 6"/>
          <p:cNvSpPr>
            <a:spLocks noChangeArrowheads="1"/>
          </p:cNvSpPr>
          <p:nvPr/>
        </p:nvSpPr>
        <p:spPr bwMode="auto">
          <a:xfrm>
            <a:off x="4067944" y="2233612"/>
            <a:ext cx="4267200" cy="685800"/>
          </a:xfrm>
          <a:prstGeom prst="rect">
            <a:avLst/>
          </a:prstGeom>
          <a:solidFill>
            <a:schemeClr val="tx2">
              <a:lumMod val="40000"/>
              <a:lumOff val="60000"/>
            </a:schemeClr>
          </a:solidFill>
          <a:ln w="9525">
            <a:solidFill>
              <a:schemeClr val="tx1"/>
            </a:solidFill>
            <a:miter lim="800000"/>
            <a:headEnd/>
            <a:tailEnd/>
          </a:ln>
          <a:effectLst/>
        </p:spPr>
        <p:txBody>
          <a:bodyPr wrap="none" lIns="92463" tIns="46231" rIns="92463" bIns="46231" anchor="ctr"/>
          <a:lstStyle/>
          <a:p>
            <a:pPr algn="ctr" defTabSz="923925"/>
            <a:r>
              <a:rPr lang="en-US" sz="2000" dirty="0" smtClean="0">
                <a:solidFill>
                  <a:schemeClr val="tx1"/>
                </a:solidFill>
              </a:rPr>
              <a:t>MEDIATOR  APPOINTMENT</a:t>
            </a:r>
            <a:endParaRPr lang="en-US" sz="2000" dirty="0">
              <a:solidFill>
                <a:schemeClr val="tx1"/>
              </a:solidFill>
            </a:endParaRPr>
          </a:p>
        </p:txBody>
      </p:sp>
      <p:sp>
        <p:nvSpPr>
          <p:cNvPr id="8" name="Rectangle 7"/>
          <p:cNvSpPr>
            <a:spLocks noChangeArrowheads="1"/>
          </p:cNvSpPr>
          <p:nvPr/>
        </p:nvSpPr>
        <p:spPr bwMode="auto">
          <a:xfrm>
            <a:off x="4067944" y="3376612"/>
            <a:ext cx="4267200" cy="609600"/>
          </a:xfrm>
          <a:prstGeom prst="rect">
            <a:avLst/>
          </a:prstGeom>
          <a:solidFill>
            <a:schemeClr val="tx2">
              <a:lumMod val="40000"/>
              <a:lumOff val="60000"/>
            </a:schemeClr>
          </a:solidFill>
          <a:ln w="9525">
            <a:solidFill>
              <a:schemeClr val="tx1"/>
            </a:solidFill>
            <a:miter lim="800000"/>
            <a:headEnd/>
            <a:tailEnd/>
          </a:ln>
          <a:effectLst/>
        </p:spPr>
        <p:txBody>
          <a:bodyPr wrap="none" lIns="92463" tIns="46231" rIns="92463" bIns="46231" anchor="ctr"/>
          <a:lstStyle/>
          <a:p>
            <a:pPr algn="ctr" defTabSz="923925"/>
            <a:r>
              <a:rPr lang="en-US" sz="2000" dirty="0" smtClean="0">
                <a:solidFill>
                  <a:schemeClr val="tx1"/>
                </a:solidFill>
              </a:rPr>
              <a:t>PRELIMINARY </a:t>
            </a:r>
            <a:r>
              <a:rPr lang="en-US" sz="2000" dirty="0">
                <a:solidFill>
                  <a:schemeClr val="tx1"/>
                </a:solidFill>
              </a:rPr>
              <a:t>CONFERENCE</a:t>
            </a:r>
          </a:p>
        </p:txBody>
      </p:sp>
      <p:sp>
        <p:nvSpPr>
          <p:cNvPr id="9" name="Rectangle 8"/>
          <p:cNvSpPr>
            <a:spLocks noChangeArrowheads="1"/>
          </p:cNvSpPr>
          <p:nvPr/>
        </p:nvSpPr>
        <p:spPr bwMode="auto">
          <a:xfrm>
            <a:off x="4067944" y="4619600"/>
            <a:ext cx="4267200" cy="609600"/>
          </a:xfrm>
          <a:prstGeom prst="rect">
            <a:avLst/>
          </a:prstGeom>
          <a:solidFill>
            <a:schemeClr val="tx2">
              <a:lumMod val="40000"/>
              <a:lumOff val="60000"/>
            </a:schemeClr>
          </a:solidFill>
          <a:ln w="9525">
            <a:solidFill>
              <a:schemeClr val="tx1"/>
            </a:solidFill>
            <a:miter lim="800000"/>
            <a:headEnd/>
            <a:tailEnd/>
          </a:ln>
          <a:effectLst/>
        </p:spPr>
        <p:txBody>
          <a:bodyPr wrap="none" lIns="92463" tIns="46231" rIns="92463" bIns="46231" anchor="ctr"/>
          <a:lstStyle/>
          <a:p>
            <a:pPr algn="ctr" defTabSz="923925"/>
            <a:r>
              <a:rPr lang="en-US" sz="2000" dirty="0" smtClean="0">
                <a:solidFill>
                  <a:schemeClr val="tx1"/>
                </a:solidFill>
              </a:rPr>
              <a:t>SUBSTANTIVE SESSIONS</a:t>
            </a:r>
            <a:endParaRPr lang="en-US" sz="2000" dirty="0">
              <a:solidFill>
                <a:schemeClr val="tx1"/>
              </a:solidFill>
            </a:endParaRPr>
          </a:p>
        </p:txBody>
      </p:sp>
      <p:sp>
        <p:nvSpPr>
          <p:cNvPr id="10" name="Rectangle 9"/>
          <p:cNvSpPr>
            <a:spLocks noChangeArrowheads="1"/>
          </p:cNvSpPr>
          <p:nvPr/>
        </p:nvSpPr>
        <p:spPr bwMode="auto">
          <a:xfrm>
            <a:off x="4091757" y="5805264"/>
            <a:ext cx="4368675" cy="576064"/>
          </a:xfrm>
          <a:prstGeom prst="rect">
            <a:avLst/>
          </a:prstGeom>
          <a:solidFill>
            <a:schemeClr val="tx2">
              <a:lumMod val="40000"/>
              <a:lumOff val="60000"/>
            </a:schemeClr>
          </a:solidFill>
          <a:ln w="9525">
            <a:solidFill>
              <a:schemeClr val="tx1"/>
            </a:solidFill>
            <a:miter lim="800000"/>
            <a:headEnd/>
            <a:tailEnd/>
          </a:ln>
          <a:effectLst/>
        </p:spPr>
        <p:txBody>
          <a:bodyPr wrap="none" lIns="92463" tIns="46231" rIns="92463" bIns="46231" anchor="ctr"/>
          <a:lstStyle/>
          <a:p>
            <a:pPr algn="ctr" defTabSz="923925"/>
            <a:r>
              <a:rPr lang="en-US" sz="2000" dirty="0" smtClean="0"/>
              <a:t>SETTLEMENT or IMPASSE</a:t>
            </a:r>
            <a:endParaRPr lang="en-US" sz="2000" dirty="0">
              <a:solidFill>
                <a:schemeClr val="tx1"/>
              </a:solidFill>
            </a:endParaRPr>
          </a:p>
        </p:txBody>
      </p:sp>
      <p:sp>
        <p:nvSpPr>
          <p:cNvPr id="11" name="AutoShape 10"/>
          <p:cNvSpPr>
            <a:spLocks noChangeArrowheads="1"/>
          </p:cNvSpPr>
          <p:nvPr/>
        </p:nvSpPr>
        <p:spPr bwMode="auto">
          <a:xfrm>
            <a:off x="5940152" y="4149080"/>
            <a:ext cx="533400" cy="3048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endParaRPr lang="en-US" dirty="0"/>
          </a:p>
        </p:txBody>
      </p:sp>
      <p:sp>
        <p:nvSpPr>
          <p:cNvPr id="12" name="AutoShape 11"/>
          <p:cNvSpPr>
            <a:spLocks noChangeArrowheads="1"/>
          </p:cNvSpPr>
          <p:nvPr/>
        </p:nvSpPr>
        <p:spPr bwMode="auto">
          <a:xfrm>
            <a:off x="5508104" y="5373216"/>
            <a:ext cx="533400" cy="304800"/>
          </a:xfrm>
          <a:prstGeom prst="downArrow">
            <a:avLst>
              <a:gd name="adj1" fmla="val 50000"/>
              <a:gd name="adj2" fmla="val 25000"/>
            </a:avLst>
          </a:prstGeom>
          <a:solidFill>
            <a:srgbClr val="FFFFCC"/>
          </a:solidFill>
          <a:ln w="9525">
            <a:solidFill>
              <a:schemeClr val="tx1"/>
            </a:solidFill>
            <a:miter lim="800000"/>
            <a:headEnd/>
            <a:tailEnd/>
          </a:ln>
          <a:effectLst/>
        </p:spPr>
        <p:txBody>
          <a:bodyPr wrap="none" anchor="ctr"/>
          <a:lstStyle/>
          <a:p>
            <a:endParaRPr lang="en-US" dirty="0"/>
          </a:p>
        </p:txBody>
      </p:sp>
      <p:sp>
        <p:nvSpPr>
          <p:cNvPr id="13" name="TextBox 12"/>
          <p:cNvSpPr txBox="1"/>
          <p:nvPr/>
        </p:nvSpPr>
        <p:spPr>
          <a:xfrm>
            <a:off x="179512" y="764704"/>
            <a:ext cx="3276364" cy="1025425"/>
          </a:xfrm>
          <a:prstGeom prst="rect">
            <a:avLst/>
          </a:prstGeom>
          <a:noFill/>
        </p:spPr>
        <p:txBody>
          <a:bodyPr wrap="square" rtlCol="0">
            <a:noAutofit/>
          </a:bodyPr>
          <a:lstStyle/>
          <a:p>
            <a:r>
              <a:rPr lang="en-US" sz="1600" dirty="0" smtClean="0"/>
              <a:t>Contact to mediator directly by a party (ad hoc); or</a:t>
            </a:r>
          </a:p>
          <a:p>
            <a:r>
              <a:rPr lang="en-US" sz="1600" dirty="0" smtClean="0"/>
              <a:t>through admin. org. w/ filed mediation request </a:t>
            </a:r>
            <a:endParaRPr lang="en-US" sz="1600" dirty="0"/>
          </a:p>
        </p:txBody>
      </p:sp>
      <p:sp>
        <p:nvSpPr>
          <p:cNvPr id="14" name="Right Brace 13"/>
          <p:cNvSpPr/>
          <p:nvPr/>
        </p:nvSpPr>
        <p:spPr>
          <a:xfrm>
            <a:off x="3347864" y="908721"/>
            <a:ext cx="360040" cy="86769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179512" y="2924944"/>
            <a:ext cx="3276364" cy="1310208"/>
          </a:xfrm>
          <a:prstGeom prst="rect">
            <a:avLst/>
          </a:prstGeom>
          <a:noFill/>
        </p:spPr>
        <p:txBody>
          <a:bodyPr wrap="square" rtlCol="0">
            <a:noAutofit/>
          </a:bodyPr>
          <a:lstStyle/>
          <a:p>
            <a:r>
              <a:rPr lang="en-US" sz="1600" dirty="0" smtClean="0"/>
              <a:t>Process mediation (procedural) --</a:t>
            </a:r>
          </a:p>
          <a:p>
            <a:r>
              <a:rPr lang="en-US" sz="1600" dirty="0" smtClean="0"/>
              <a:t>usually </a:t>
            </a:r>
            <a:r>
              <a:rPr lang="en-US" sz="1600" u="sng" dirty="0" smtClean="0"/>
              <a:t>&gt;</a:t>
            </a:r>
            <a:r>
              <a:rPr lang="en-US" sz="1600" dirty="0" smtClean="0"/>
              <a:t>1 teleconf; in complex and/or multi-party case, may have actual conf(s) with reps of all stakeholders present</a:t>
            </a:r>
            <a:endParaRPr lang="en-US" sz="1600" dirty="0"/>
          </a:p>
        </p:txBody>
      </p:sp>
      <p:sp>
        <p:nvSpPr>
          <p:cNvPr id="16" name="Right Brace 15"/>
          <p:cNvSpPr/>
          <p:nvPr/>
        </p:nvSpPr>
        <p:spPr>
          <a:xfrm>
            <a:off x="3357786" y="3006080"/>
            <a:ext cx="360040" cy="114300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p:cNvSpPr txBox="1"/>
          <p:nvPr/>
        </p:nvSpPr>
        <p:spPr>
          <a:xfrm>
            <a:off x="179512" y="4235152"/>
            <a:ext cx="3286286" cy="1282080"/>
          </a:xfrm>
          <a:prstGeom prst="rect">
            <a:avLst/>
          </a:prstGeom>
          <a:noFill/>
        </p:spPr>
        <p:txBody>
          <a:bodyPr wrap="square" rtlCol="0">
            <a:noAutofit/>
          </a:bodyPr>
          <a:lstStyle/>
          <a:p>
            <a:r>
              <a:rPr lang="en-US" sz="1600" dirty="0" smtClean="0"/>
              <a:t>Substantive mediation --</a:t>
            </a:r>
          </a:p>
          <a:p>
            <a:r>
              <a:rPr lang="en-US" sz="1600" dirty="0" smtClean="0"/>
              <a:t>Usually initial joint session, then separate caucuses, further joint sessions as needed, and so forth; possibly pre-session caucuses </a:t>
            </a:r>
            <a:endParaRPr lang="en-US" sz="1600" dirty="0"/>
          </a:p>
        </p:txBody>
      </p:sp>
      <p:sp>
        <p:nvSpPr>
          <p:cNvPr id="18" name="TextBox 17"/>
          <p:cNvSpPr txBox="1"/>
          <p:nvPr/>
        </p:nvSpPr>
        <p:spPr>
          <a:xfrm>
            <a:off x="179512" y="1844824"/>
            <a:ext cx="3168352" cy="1077218"/>
          </a:xfrm>
          <a:prstGeom prst="rect">
            <a:avLst/>
          </a:prstGeom>
          <a:noFill/>
        </p:spPr>
        <p:txBody>
          <a:bodyPr wrap="square" rtlCol="0">
            <a:spAutoFit/>
          </a:bodyPr>
          <a:lstStyle/>
          <a:p>
            <a:r>
              <a:rPr lang="en-US" sz="1600" dirty="0" smtClean="0"/>
              <a:t>Mediator selected by parties, Agreement between mediator and parties, if ad hoc; formal appointment, if administered</a:t>
            </a:r>
            <a:endParaRPr lang="en-US" sz="1600" dirty="0"/>
          </a:p>
        </p:txBody>
      </p:sp>
      <p:sp>
        <p:nvSpPr>
          <p:cNvPr id="19" name="Right Brace 18"/>
          <p:cNvSpPr/>
          <p:nvPr/>
        </p:nvSpPr>
        <p:spPr>
          <a:xfrm>
            <a:off x="3347864" y="1919735"/>
            <a:ext cx="360040" cy="93320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Right Brace 19"/>
          <p:cNvSpPr/>
          <p:nvPr/>
        </p:nvSpPr>
        <p:spPr>
          <a:xfrm>
            <a:off x="3347864" y="4302224"/>
            <a:ext cx="360040" cy="114300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TextBox 20"/>
          <p:cNvSpPr txBox="1"/>
          <p:nvPr/>
        </p:nvSpPr>
        <p:spPr>
          <a:xfrm>
            <a:off x="179512" y="5629669"/>
            <a:ext cx="3322290" cy="1020167"/>
          </a:xfrm>
          <a:prstGeom prst="rect">
            <a:avLst/>
          </a:prstGeom>
          <a:noFill/>
        </p:spPr>
        <p:txBody>
          <a:bodyPr wrap="square" rtlCol="0">
            <a:noAutofit/>
          </a:bodyPr>
          <a:lstStyle/>
          <a:p>
            <a:r>
              <a:rPr lang="en-US" sz="1600" dirty="0" smtClean="0"/>
              <a:t>Often post-session pre-settlement activity (telephone calls, etc); if impasse, parties may adjourn session and re-engage later</a:t>
            </a:r>
            <a:endParaRPr lang="en-US" sz="1600" dirty="0"/>
          </a:p>
        </p:txBody>
      </p:sp>
      <p:sp>
        <p:nvSpPr>
          <p:cNvPr id="22" name="Right Brace 21"/>
          <p:cNvSpPr/>
          <p:nvPr/>
        </p:nvSpPr>
        <p:spPr>
          <a:xfrm>
            <a:off x="3347864" y="5678017"/>
            <a:ext cx="360040" cy="919335"/>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utoShape 11"/>
          <p:cNvSpPr>
            <a:spLocks noChangeArrowheads="1"/>
          </p:cNvSpPr>
          <p:nvPr/>
        </p:nvSpPr>
        <p:spPr bwMode="auto">
          <a:xfrm rot="10800000">
            <a:off x="6774904" y="5373216"/>
            <a:ext cx="533400" cy="304800"/>
          </a:xfrm>
          <a:prstGeom prst="downArrow">
            <a:avLst>
              <a:gd name="adj1" fmla="val 50000"/>
              <a:gd name="adj2" fmla="val 25000"/>
            </a:avLst>
          </a:prstGeom>
          <a:solidFill>
            <a:srgbClr val="FFFFCC"/>
          </a:solidFill>
          <a:ln w="9525">
            <a:solidFill>
              <a:schemeClr val="tx1"/>
            </a:solidFill>
            <a:prstDash val="dash"/>
            <a:miter lim="800000"/>
            <a:headEnd/>
            <a:tailEnd/>
          </a:ln>
          <a:effectLst/>
        </p:spPr>
        <p:txBody>
          <a:bodyPr wrap="none" anchor="ctr"/>
          <a:lstStyle/>
          <a:p>
            <a:endParaRPr lang="en-US" dirty="0"/>
          </a:p>
        </p:txBody>
      </p:sp>
      <p:sp>
        <p:nvSpPr>
          <p:cNvPr id="24" name="TextBox 2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686104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48</a:t>
            </a:fld>
            <a:endParaRPr lang="en-US" sz="1000" dirty="0" smtClean="0"/>
          </a:p>
        </p:txBody>
      </p:sp>
      <p:sp>
        <p:nvSpPr>
          <p:cNvPr id="3" name="Title 3"/>
          <p:cNvSpPr txBox="1">
            <a:spLocks/>
          </p:cNvSpPr>
          <p:nvPr/>
        </p:nvSpPr>
        <p:spPr>
          <a:xfrm>
            <a:off x="107504" y="404664"/>
            <a:ext cx="7128792" cy="576064"/>
          </a:xfrm>
          <a:prstGeom prst="rect">
            <a:avLst/>
          </a:prstGeom>
          <a:noFill/>
        </p:spPr>
        <p:txBody>
          <a:bodyPr wrap="square" rtlCol="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i="1" dirty="0" smtClean="0">
                <a:solidFill>
                  <a:srgbClr val="C00000"/>
                </a:solidFill>
              </a:rPr>
              <a:t>Advantages of Mediation </a:t>
            </a:r>
            <a:r>
              <a:rPr lang="en-US" sz="1600" i="1" dirty="0" smtClean="0">
                <a:solidFill>
                  <a:schemeClr val="tx1"/>
                </a:solidFill>
              </a:rPr>
              <a:t>[Sussman 2008]</a:t>
            </a:r>
            <a:endParaRPr lang="en-US" sz="1600" i="1" dirty="0">
              <a:solidFill>
                <a:schemeClr val="tx1"/>
              </a:solidFill>
            </a:endParaRPr>
          </a:p>
        </p:txBody>
      </p:sp>
      <p:sp>
        <p:nvSpPr>
          <p:cNvPr id="4" name="Content Placeholder 2"/>
          <p:cNvSpPr txBox="1">
            <a:spLocks/>
          </p:cNvSpPr>
          <p:nvPr/>
        </p:nvSpPr>
        <p:spPr>
          <a:xfrm>
            <a:off x="107504" y="908719"/>
            <a:ext cx="9067800" cy="5864227"/>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Clr>
                <a:schemeClr val="tx1"/>
              </a:buClr>
              <a:buFont typeface="Wingdings" panose="05000000000000000000" pitchFamily="2" charset="2"/>
              <a:buChar char="v"/>
            </a:pPr>
            <a:r>
              <a:rPr lang="en-US" sz="1600" b="1" u="sng" dirty="0" smtClean="0">
                <a:solidFill>
                  <a:srgbClr val="C00000"/>
                </a:solidFill>
              </a:rPr>
              <a:t>Fast and efficient</a:t>
            </a:r>
            <a:r>
              <a:rPr lang="en-US" sz="1600" b="1" dirty="0" smtClean="0">
                <a:solidFill>
                  <a:srgbClr val="C00000"/>
                </a:solidFill>
              </a:rPr>
              <a:t>: </a:t>
            </a:r>
            <a:r>
              <a:rPr lang="en-US" sz="1600" dirty="0" smtClean="0"/>
              <a:t>Entire process takes place over a few weeks or a couple of months; session itself is often just a day or two</a:t>
            </a:r>
          </a:p>
          <a:p>
            <a:pPr>
              <a:buClr>
                <a:schemeClr val="tx1"/>
              </a:buClr>
              <a:buFont typeface="Wingdings" panose="05000000000000000000" pitchFamily="2" charset="2"/>
              <a:buChar char="v"/>
            </a:pPr>
            <a:r>
              <a:rPr lang="en-US" sz="1600" b="1" u="sng" dirty="0" smtClean="0">
                <a:solidFill>
                  <a:srgbClr val="C00000"/>
                </a:solidFill>
              </a:rPr>
              <a:t>Basically unlimited solution space</a:t>
            </a:r>
            <a:r>
              <a:rPr lang="en-US" sz="1600" b="1" dirty="0" smtClean="0">
                <a:solidFill>
                  <a:srgbClr val="C00000"/>
                </a:solidFill>
              </a:rPr>
              <a:t>: </a:t>
            </a:r>
            <a:r>
              <a:rPr lang="en-US" sz="1600" dirty="0" smtClean="0"/>
              <a:t>Mediation is about “</a:t>
            </a:r>
            <a:r>
              <a:rPr lang="en-US" sz="1600" b="1" dirty="0" smtClean="0">
                <a:solidFill>
                  <a:schemeClr val="accent2">
                    <a:lumMod val="75000"/>
                  </a:schemeClr>
                </a:solidFill>
              </a:rPr>
              <a:t>finding a deal</a:t>
            </a:r>
            <a:r>
              <a:rPr lang="en-US" sz="1600" dirty="0" smtClean="0"/>
              <a:t>” that satisfies parties’ interests and does not involve deciding between legal positions; everything can be “on the table”, not limited at all to legal remedies</a:t>
            </a:r>
          </a:p>
          <a:p>
            <a:pPr>
              <a:buClr>
                <a:schemeClr val="tx1"/>
              </a:buClr>
              <a:buFont typeface="Wingdings" panose="05000000000000000000" pitchFamily="2" charset="2"/>
              <a:buChar char="v"/>
            </a:pPr>
            <a:r>
              <a:rPr lang="en-US" sz="1600" b="1" u="sng" dirty="0" smtClean="0">
                <a:solidFill>
                  <a:srgbClr val="C00000"/>
                </a:solidFill>
              </a:rPr>
              <a:t>Forward-looking process</a:t>
            </a:r>
            <a:r>
              <a:rPr lang="en-US" sz="1600" b="1" dirty="0" smtClean="0">
                <a:solidFill>
                  <a:srgbClr val="C00000"/>
                </a:solidFill>
              </a:rPr>
              <a:t>: </a:t>
            </a:r>
            <a:r>
              <a:rPr lang="en-US" sz="1600" dirty="0" smtClean="0"/>
              <a:t>preserves and enhances business relationships and promotes future business dealings; settlements, being in parties’ economic interest, are usually self-policing </a:t>
            </a:r>
          </a:p>
          <a:p>
            <a:pPr>
              <a:buClr>
                <a:schemeClr val="tx1"/>
              </a:buClr>
              <a:buFont typeface="Wingdings" panose="05000000000000000000" pitchFamily="2" charset="2"/>
              <a:buChar char="v"/>
            </a:pPr>
            <a:r>
              <a:rPr lang="en-US" sz="1600" b="1" u="sng" dirty="0" smtClean="0">
                <a:solidFill>
                  <a:srgbClr val="C00000"/>
                </a:solidFill>
              </a:rPr>
              <a:t>Very flexible</a:t>
            </a:r>
            <a:r>
              <a:rPr lang="en-US" sz="1600" b="1" dirty="0" smtClean="0">
                <a:solidFill>
                  <a:schemeClr val="accent2">
                    <a:lumMod val="75000"/>
                  </a:schemeClr>
                </a:solidFill>
              </a:rPr>
              <a:t>:</a:t>
            </a:r>
            <a:r>
              <a:rPr lang="en-US" sz="1600" b="1" dirty="0" smtClean="0"/>
              <a:t> </a:t>
            </a:r>
            <a:r>
              <a:rPr lang="en-US" sz="1600" dirty="0" smtClean="0"/>
              <a:t>parties and mediator design process tailored to dispute</a:t>
            </a:r>
          </a:p>
          <a:p>
            <a:pPr>
              <a:buClr>
                <a:schemeClr val="tx1"/>
              </a:buClr>
              <a:buFont typeface="Wingdings" panose="05000000000000000000" pitchFamily="2" charset="2"/>
              <a:buChar char="v"/>
            </a:pPr>
            <a:r>
              <a:rPr lang="en-US" sz="1600" b="1" u="sng" dirty="0" smtClean="0">
                <a:solidFill>
                  <a:srgbClr val="C00000"/>
                </a:solidFill>
              </a:rPr>
              <a:t>Totally confidential</a:t>
            </a:r>
            <a:r>
              <a:rPr lang="en-US" sz="1600" b="1" dirty="0" smtClean="0">
                <a:solidFill>
                  <a:srgbClr val="C00000"/>
                </a:solidFill>
              </a:rPr>
              <a:t>: </a:t>
            </a:r>
            <a:r>
              <a:rPr lang="en-US" sz="1600" dirty="0" smtClean="0"/>
              <a:t>two-levels of confidentiality (basic level at joint session, higher level at caucuses)</a:t>
            </a:r>
          </a:p>
          <a:p>
            <a:pPr>
              <a:buClr>
                <a:schemeClr val="tx1"/>
              </a:buClr>
              <a:buFont typeface="Wingdings" panose="05000000000000000000" pitchFamily="2" charset="2"/>
              <a:buChar char="v"/>
            </a:pPr>
            <a:r>
              <a:rPr lang="en-US" sz="1600" b="1" u="sng" dirty="0" smtClean="0">
                <a:solidFill>
                  <a:srgbClr val="C00000"/>
                </a:solidFill>
              </a:rPr>
              <a:t>Cost-effective</a:t>
            </a:r>
            <a:r>
              <a:rPr lang="en-US" sz="1600" b="1" dirty="0" smtClean="0">
                <a:solidFill>
                  <a:srgbClr val="C00000"/>
                </a:solidFill>
              </a:rPr>
              <a:t>:</a:t>
            </a:r>
            <a:r>
              <a:rPr lang="en-US" sz="1600" dirty="0" smtClean="0">
                <a:solidFill>
                  <a:srgbClr val="C00000"/>
                </a:solidFill>
              </a:rPr>
              <a:t> </a:t>
            </a:r>
            <a:r>
              <a:rPr lang="en-US" sz="1600" dirty="0" smtClean="0"/>
              <a:t>far less expensive than litigation or arbitration; perhaps 3-5% of cost of litigation, often less than 1% (including fees of mediator and administering org), high probability of success in patent disputes: 50% (court annexed) to 60-80% (non-court annexed, including ad hoc) settlement rate</a:t>
            </a:r>
          </a:p>
          <a:p>
            <a:pPr>
              <a:buClr>
                <a:schemeClr val="tx1"/>
              </a:buClr>
              <a:buFont typeface="Wingdings" panose="05000000000000000000" pitchFamily="2" charset="2"/>
              <a:buChar char="v"/>
            </a:pPr>
            <a:r>
              <a:rPr lang="en-US" sz="1600" b="1" u="sng" dirty="0" smtClean="0">
                <a:solidFill>
                  <a:srgbClr val="C00000"/>
                </a:solidFill>
              </a:rPr>
              <a:t>Parties choose their mediator</a:t>
            </a:r>
            <a:r>
              <a:rPr lang="en-US" sz="1600" b="1" dirty="0" smtClean="0">
                <a:solidFill>
                  <a:srgbClr val="C00000"/>
                </a:solidFill>
              </a:rPr>
              <a:t>:</a:t>
            </a:r>
            <a:r>
              <a:rPr lang="en-US" sz="1600" b="1" dirty="0" smtClean="0"/>
              <a:t> </a:t>
            </a:r>
            <a:r>
              <a:rPr lang="en-US" sz="1600" dirty="0" smtClean="0"/>
              <a:t>in patent matters, subject matter/industry expertise may be very useful as mediator is familiar with industry practices and “lingua franca” of underlying transaction and technology</a:t>
            </a:r>
          </a:p>
          <a:p>
            <a:pPr>
              <a:buClr>
                <a:schemeClr val="tx1"/>
              </a:buClr>
              <a:buFont typeface="Wingdings" panose="05000000000000000000" pitchFamily="2" charset="2"/>
              <a:buChar char="v"/>
            </a:pPr>
            <a:r>
              <a:rPr lang="en-US" sz="1600" b="1" u="sng" dirty="0" smtClean="0">
                <a:solidFill>
                  <a:srgbClr val="C00000"/>
                </a:solidFill>
              </a:rPr>
              <a:t>Discovery, if any, is very limited and focused</a:t>
            </a:r>
            <a:r>
              <a:rPr lang="en-US" sz="1600" b="1" dirty="0" smtClean="0">
                <a:solidFill>
                  <a:srgbClr val="C00000"/>
                </a:solidFill>
              </a:rPr>
              <a:t>:</a:t>
            </a:r>
            <a:r>
              <a:rPr lang="en-US" sz="1600" dirty="0" smtClean="0"/>
              <a:t> generally just a targeted document exchange </a:t>
            </a:r>
          </a:p>
          <a:p>
            <a:pPr>
              <a:buClr>
                <a:schemeClr val="tx1"/>
              </a:buClr>
              <a:buFont typeface="Wingdings" panose="05000000000000000000" pitchFamily="2" charset="2"/>
              <a:buChar char="v"/>
            </a:pPr>
            <a:r>
              <a:rPr lang="en-US" sz="1600" b="1" u="sng" dirty="0" smtClean="0">
                <a:solidFill>
                  <a:srgbClr val="C00000"/>
                </a:solidFill>
              </a:rPr>
              <a:t>Non-binding if settlement not reached</a:t>
            </a:r>
            <a:r>
              <a:rPr lang="en-US" sz="1600" b="1" dirty="0" smtClean="0">
                <a:solidFill>
                  <a:srgbClr val="C00000"/>
                </a:solidFill>
              </a:rPr>
              <a:t>:</a:t>
            </a:r>
            <a:r>
              <a:rPr lang="en-US" sz="1600" dirty="0" smtClean="0"/>
              <a:t> status quo preserved, parties leave mediation with useful additional knowledge they would not have received any other way; settlement often occurs later</a:t>
            </a:r>
            <a:endParaRPr lang="en-US" sz="16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002513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49</a:t>
            </a:fld>
            <a:endParaRPr lang="en-US" sz="1000" dirty="0" smtClean="0"/>
          </a:p>
        </p:txBody>
      </p:sp>
      <p:sp>
        <p:nvSpPr>
          <p:cNvPr id="3" name="Title 3"/>
          <p:cNvSpPr txBox="1">
            <a:spLocks/>
          </p:cNvSpPr>
          <p:nvPr/>
        </p:nvSpPr>
        <p:spPr>
          <a:xfrm>
            <a:off x="107503" y="476672"/>
            <a:ext cx="8616357" cy="504056"/>
          </a:xfrm>
          <a:prstGeom prst="rect">
            <a:avLst/>
          </a:prstGeom>
          <a:noFill/>
        </p:spPr>
        <p:txBody>
          <a:bodyPr wrap="square" rtlCol="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i="1" dirty="0" smtClean="0">
                <a:solidFill>
                  <a:srgbClr val="C00000"/>
                </a:solidFill>
              </a:rPr>
              <a:t>Pete Michaelson’s IP (Patent) Mediation Process</a:t>
            </a:r>
            <a:endParaRPr lang="en-US" sz="2400" i="1" dirty="0">
              <a:solidFill>
                <a:srgbClr val="C00000"/>
              </a:solidFill>
            </a:endParaRPr>
          </a:p>
        </p:txBody>
      </p:sp>
      <p:sp>
        <p:nvSpPr>
          <p:cNvPr id="4" name="Rectangle 3"/>
          <p:cNvSpPr txBox="1">
            <a:spLocks noChangeArrowheads="1"/>
          </p:cNvSpPr>
          <p:nvPr/>
        </p:nvSpPr>
        <p:spPr bwMode="auto">
          <a:xfrm>
            <a:off x="107504" y="980728"/>
            <a:ext cx="8940393" cy="5688632"/>
          </a:xfrm>
          <a:prstGeom prst="rect">
            <a:avLst/>
          </a:prstGeom>
          <a:noFill/>
          <a:ln cap="flat">
            <a:miter lim="800000"/>
            <a:headEnd/>
            <a:tailEnd/>
          </a:ln>
        </p:spPr>
        <p:txBody>
          <a:bodyPr vert="horz" wrap="square" lIns="92463" tIns="46231" rIns="92463" bIns="46231" numCol="1" rtlCol="0" anchor="t" anchorCtr="0" compatLnSpc="1">
            <a:prstTxWarp prst="textNoShape">
              <a:avLst/>
            </a:prstTxWarp>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spcBef>
                <a:spcPts val="0"/>
              </a:spcBef>
              <a:buClr>
                <a:schemeClr val="tx1"/>
              </a:buClr>
              <a:buNone/>
            </a:pPr>
            <a:r>
              <a:rPr lang="en-US" sz="2200" u="sng" dirty="0" smtClean="0"/>
              <a:t>Pre-session activities</a:t>
            </a:r>
            <a:r>
              <a:rPr lang="en-US" dirty="0" smtClean="0"/>
              <a:t>:</a:t>
            </a:r>
          </a:p>
          <a:p>
            <a:pPr marL="0" indent="0">
              <a:spcBef>
                <a:spcPts val="0"/>
              </a:spcBef>
              <a:buClr>
                <a:schemeClr val="tx1"/>
              </a:buClr>
              <a:buNone/>
            </a:pPr>
            <a:endParaRPr lang="en-US" sz="1200" u="sng" dirty="0" smtClean="0"/>
          </a:p>
          <a:p>
            <a:pPr>
              <a:spcBef>
                <a:spcPts val="0"/>
              </a:spcBef>
              <a:buClr>
                <a:schemeClr val="tx1"/>
              </a:buClr>
              <a:buFont typeface="Wingdings" panose="05000000000000000000" pitchFamily="2" charset="2"/>
              <a:buChar char="v"/>
            </a:pPr>
            <a:r>
              <a:rPr lang="en-US" sz="2000" dirty="0" smtClean="0"/>
              <a:t> </a:t>
            </a:r>
            <a:r>
              <a:rPr lang="en-US" sz="1600" dirty="0" smtClean="0"/>
              <a:t>Preliminary teleconference (discuss logistics, discuss and agree on process going forward – “process” mediation; ground rules) </a:t>
            </a:r>
            <a:r>
              <a:rPr lang="en-US" sz="1600" dirty="0"/>
              <a:t>with all counsel and </a:t>
            </a:r>
            <a:r>
              <a:rPr lang="en-US" sz="1600" dirty="0" smtClean="0"/>
              <a:t>party representatives (having settlement authority and who will attend the substantive mediation session)</a:t>
            </a:r>
          </a:p>
          <a:p>
            <a:pPr marL="285750" lvl="1" indent="-285750">
              <a:buClr>
                <a:schemeClr val="tx1"/>
              </a:buClr>
              <a:buFont typeface="Wingdings" panose="05000000000000000000" pitchFamily="2" charset="2"/>
              <a:buChar char="v"/>
            </a:pPr>
            <a:r>
              <a:rPr lang="en-US" sz="1600" dirty="0" smtClean="0"/>
              <a:t>If </a:t>
            </a:r>
            <a:r>
              <a:rPr lang="en-US" sz="1600" dirty="0"/>
              <a:t>administered, </a:t>
            </a:r>
            <a:r>
              <a:rPr lang="en-US" sz="1600" dirty="0" smtClean="0"/>
              <a:t>I will discuss amount </a:t>
            </a:r>
            <a:r>
              <a:rPr lang="en-US" sz="1600" dirty="0"/>
              <a:t>of deposits and necessary logistics </a:t>
            </a:r>
            <a:r>
              <a:rPr lang="en-US" sz="1600" dirty="0" smtClean="0"/>
              <a:t>w/ </a:t>
            </a:r>
            <a:r>
              <a:rPr lang="en-US" sz="1600" dirty="0"/>
              <a:t>case </a:t>
            </a:r>
            <a:r>
              <a:rPr lang="en-US" sz="1600" dirty="0" smtClean="0"/>
              <a:t>manager; if ad hoc, I will get written services agreement (“Agreement with Mediator”) in place w/counsel and parties </a:t>
            </a:r>
          </a:p>
          <a:p>
            <a:pPr marL="560070" lvl="2" indent="-285750">
              <a:buClr>
                <a:schemeClr val="tx1"/>
              </a:buClr>
              <a:buFont typeface="Wingdings" panose="05000000000000000000" pitchFamily="2" charset="2"/>
              <a:buChar char="Ø"/>
            </a:pPr>
            <a:r>
              <a:rPr lang="en-US" sz="1400" dirty="0" smtClean="0"/>
              <a:t>Be </a:t>
            </a:r>
            <a:r>
              <a:rPr lang="en-US" sz="1400" dirty="0"/>
              <a:t>sure </a:t>
            </a:r>
            <a:r>
              <a:rPr lang="en-US" sz="1400" u="sng" dirty="0">
                <a:solidFill>
                  <a:srgbClr val="C00000"/>
                </a:solidFill>
              </a:rPr>
              <a:t>all deposits are received before </a:t>
            </a:r>
            <a:r>
              <a:rPr lang="en-US" sz="1400" u="sng" dirty="0" smtClean="0">
                <a:solidFill>
                  <a:srgbClr val="C00000"/>
                </a:solidFill>
              </a:rPr>
              <a:t>I expend any </a:t>
            </a:r>
            <a:r>
              <a:rPr lang="en-US" sz="1400" u="sng" dirty="0">
                <a:solidFill>
                  <a:srgbClr val="C00000"/>
                </a:solidFill>
              </a:rPr>
              <a:t>appreciable time </a:t>
            </a:r>
          </a:p>
          <a:p>
            <a:pPr>
              <a:buClr>
                <a:schemeClr val="tx1"/>
              </a:buClr>
              <a:buFont typeface="Wingdings" panose="05000000000000000000" pitchFamily="2" charset="2"/>
              <a:buChar char="v"/>
            </a:pPr>
            <a:r>
              <a:rPr lang="en-US" sz="1800" dirty="0" smtClean="0"/>
              <a:t> </a:t>
            </a:r>
            <a:r>
              <a:rPr lang="en-US" sz="1600" dirty="0" smtClean="0"/>
              <a:t>Separate confidential pre-session teleconference (or in-person meeting) with each party and its Counsel</a:t>
            </a:r>
          </a:p>
          <a:p>
            <a:pPr>
              <a:buClr>
                <a:schemeClr val="tx1"/>
              </a:buClr>
              <a:buFont typeface="Wingdings" panose="05000000000000000000" pitchFamily="2" charset="2"/>
              <a:buChar char="v"/>
            </a:pPr>
            <a:r>
              <a:rPr lang="en-US" sz="1800" dirty="0" smtClean="0"/>
              <a:t> </a:t>
            </a:r>
            <a:r>
              <a:rPr lang="en-US" sz="1600" dirty="0" smtClean="0"/>
              <a:t>Targeted exchange of docs and very narrowly focused discovery (to extent necessary) </a:t>
            </a:r>
          </a:p>
          <a:p>
            <a:pPr lvl="1">
              <a:buClr>
                <a:schemeClr val="tx1"/>
              </a:buClr>
              <a:buFont typeface="Wingdings" panose="05000000000000000000" pitchFamily="2" charset="2"/>
              <a:buChar char="Ø"/>
            </a:pPr>
            <a:r>
              <a:rPr lang="en-US" sz="1400" dirty="0" smtClean="0">
                <a:solidFill>
                  <a:srgbClr val="C00000"/>
                </a:solidFill>
              </a:rPr>
              <a:t>Basic purpose of mediation is </a:t>
            </a:r>
            <a:r>
              <a:rPr lang="en-US" sz="1400" u="sng" dirty="0" smtClean="0">
                <a:solidFill>
                  <a:srgbClr val="C00000"/>
                </a:solidFill>
              </a:rPr>
              <a:t>not to find truth</a:t>
            </a:r>
            <a:r>
              <a:rPr lang="en-US" sz="1400" dirty="0" smtClean="0">
                <a:solidFill>
                  <a:srgbClr val="C00000"/>
                </a:solidFill>
              </a:rPr>
              <a:t>, but to </a:t>
            </a:r>
            <a:r>
              <a:rPr lang="en-US" sz="1400" u="sng" dirty="0" smtClean="0">
                <a:solidFill>
                  <a:srgbClr val="C00000"/>
                </a:solidFill>
              </a:rPr>
              <a:t>make a</a:t>
            </a:r>
            <a:r>
              <a:rPr lang="en-US" sz="1400" dirty="0" smtClean="0">
                <a:solidFill>
                  <a:srgbClr val="C00000"/>
                </a:solidFill>
              </a:rPr>
              <a:t> business </a:t>
            </a:r>
            <a:r>
              <a:rPr lang="en-US" sz="1400" u="sng" dirty="0" smtClean="0">
                <a:solidFill>
                  <a:srgbClr val="C00000"/>
                </a:solidFill>
              </a:rPr>
              <a:t>deal that meets the parties' needs.</a:t>
            </a:r>
            <a:r>
              <a:rPr lang="en-US" sz="1400" dirty="0" smtClean="0"/>
              <a:t>  Relatively little documentary discovery, if any, is required for mediation. Depositions are rarely necessary, if at all. No need for any litigation-style discovery at all.</a:t>
            </a:r>
          </a:p>
          <a:p>
            <a:pPr>
              <a:buClr>
                <a:schemeClr val="tx1"/>
              </a:buClr>
              <a:buFont typeface="Wingdings" panose="05000000000000000000" pitchFamily="2" charset="2"/>
              <a:buChar char="v"/>
            </a:pPr>
            <a:r>
              <a:rPr lang="en-US" sz="1800" dirty="0" smtClean="0"/>
              <a:t> </a:t>
            </a:r>
            <a:r>
              <a:rPr lang="en-US" sz="1600" dirty="0" smtClean="0"/>
              <a:t>Mediation statements submitted to me</a:t>
            </a:r>
          </a:p>
          <a:p>
            <a:pPr lvl="1">
              <a:buClr>
                <a:schemeClr val="tx1"/>
              </a:buClr>
              <a:buFont typeface="Wingdings" panose="05000000000000000000" pitchFamily="2" charset="2"/>
              <a:buChar char="Ø"/>
            </a:pPr>
            <a:r>
              <a:rPr lang="en-US" sz="1800" dirty="0" smtClean="0"/>
              <a:t> </a:t>
            </a:r>
            <a:r>
              <a:rPr lang="en-US" sz="1400" dirty="0" smtClean="0"/>
              <a:t>Highly confidential, not exchanged to encourage openness and candor of parties; “loose” page limit so as not to either overwhelm me or overly constrain parties</a:t>
            </a:r>
          </a:p>
          <a:p>
            <a:pPr>
              <a:buClr>
                <a:schemeClr val="tx1"/>
              </a:buClr>
              <a:buFont typeface="Wingdings" panose="05000000000000000000" pitchFamily="2" charset="2"/>
              <a:buChar char="v"/>
            </a:pPr>
            <a:r>
              <a:rPr lang="en-US" sz="1800" dirty="0" smtClean="0"/>
              <a:t> </a:t>
            </a:r>
            <a:r>
              <a:rPr lang="en-US" sz="1600" dirty="0" smtClean="0"/>
              <a:t>Conduct further separate telephone caucuses (meetings) with each party and its</a:t>
            </a:r>
            <a:br>
              <a:rPr lang="en-US" sz="1600" dirty="0" smtClean="0"/>
            </a:br>
            <a:r>
              <a:rPr lang="en-US" sz="1600" dirty="0" smtClean="0"/>
              <a:t> counsel, to the extent needed and useful; Joint teleconference(s) and/or joint</a:t>
            </a:r>
            <a:br>
              <a:rPr lang="en-US" sz="1600" dirty="0" smtClean="0"/>
            </a:br>
            <a:r>
              <a:rPr lang="en-US" sz="1600" dirty="0" smtClean="0"/>
              <a:t> meeting(s), if beneficial, etc. </a:t>
            </a:r>
            <a:endParaRPr lang="en-US" sz="1600" b="1"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225152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052736"/>
            <a:ext cx="8712968" cy="4536504"/>
          </a:xfrm>
          <a:prstGeom prst="rect">
            <a:avLst/>
          </a:prstGeom>
          <a:noFill/>
        </p:spPr>
        <p:txBody>
          <a:bodyPr wrap="square" rtlCol="0">
            <a:noAutofit/>
          </a:bodyPr>
          <a:lstStyle/>
          <a:p>
            <a:r>
              <a:rPr lang="en-US" sz="2400" u="sng" dirty="0" smtClean="0"/>
              <a:t>Two basic tasks </a:t>
            </a:r>
          </a:p>
          <a:p>
            <a:endParaRPr lang="en-US" sz="2400" dirty="0" smtClean="0"/>
          </a:p>
          <a:p>
            <a:pPr marL="342900" indent="-342900">
              <a:buAutoNum type="alphaLcParenR"/>
            </a:pPr>
            <a:r>
              <a:rPr lang="en-US" sz="2400" dirty="0" smtClean="0"/>
              <a:t>How do you learn of neutrals? </a:t>
            </a:r>
            <a:br>
              <a:rPr lang="en-US" sz="2400" dirty="0" smtClean="0"/>
            </a:br>
            <a:r>
              <a:rPr lang="en-US" sz="2400" dirty="0" smtClean="0"/>
              <a:t>	-- basically, how do you – the final decision-makers (either in-house counsel or a client executive with authority over legal matters) who will hire neutrals, get to know who we are?</a:t>
            </a:r>
          </a:p>
          <a:p>
            <a:pPr marL="342900" indent="-342900">
              <a:buAutoNum type="alphaLcParenR"/>
            </a:pPr>
            <a:endParaRPr lang="en-US" sz="2400" dirty="0"/>
          </a:p>
          <a:p>
            <a:pPr marL="342900" indent="-342900">
              <a:buAutoNum type="alphaLcParenR"/>
            </a:pPr>
            <a:r>
              <a:rPr lang="en-US" sz="2400" dirty="0" smtClean="0"/>
              <a:t>Once you have a list of neutrals, then what do you do with it? </a:t>
            </a:r>
            <a:br>
              <a:rPr lang="en-US" sz="2400" dirty="0" smtClean="0"/>
            </a:br>
            <a:r>
              <a:rPr lang="en-US" sz="2400" dirty="0" smtClean="0"/>
              <a:t>	--How do you pick the most suitable person(s) for the job?</a:t>
            </a:r>
            <a:r>
              <a:rPr lang="en-US" sz="2400" dirty="0"/>
              <a:t/>
            </a:r>
            <a:br>
              <a:rPr lang="en-US" sz="2400" dirty="0"/>
            </a:br>
            <a:r>
              <a:rPr lang="en-US" sz="2000" dirty="0" smtClean="0"/>
              <a:t/>
            </a:r>
            <a:br>
              <a:rPr lang="en-US" sz="2000" dirty="0" smtClean="0"/>
            </a:br>
            <a:endParaRPr lang="en-US" sz="2000" dirty="0" smtClean="0"/>
          </a:p>
          <a:p>
            <a:pPr marL="342900" indent="-342900">
              <a:buAutoNum type="alphaLcParenR"/>
            </a:pPr>
            <a:endParaRPr lang="en-US"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5</a:t>
            </a:fld>
            <a:endParaRPr lang="en-US" sz="1000" dirty="0" smtClean="0"/>
          </a:p>
        </p:txBody>
      </p:sp>
    </p:spTree>
    <p:extLst>
      <p:ext uri="{BB962C8B-B14F-4D97-AF65-F5344CB8AC3E}">
        <p14:creationId xmlns:p14="http://schemas.microsoft.com/office/powerpoint/2010/main" val="2232010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50</a:t>
            </a:fld>
            <a:endParaRPr lang="en-US" sz="1000" dirty="0" smtClean="0"/>
          </a:p>
        </p:txBody>
      </p:sp>
      <p:sp>
        <p:nvSpPr>
          <p:cNvPr id="3" name="Title 3"/>
          <p:cNvSpPr txBox="1">
            <a:spLocks/>
          </p:cNvSpPr>
          <p:nvPr/>
        </p:nvSpPr>
        <p:spPr>
          <a:xfrm>
            <a:off x="35495" y="404664"/>
            <a:ext cx="8964613" cy="576064"/>
          </a:xfrm>
          <a:prstGeom prst="rect">
            <a:avLst/>
          </a:prstGeom>
          <a:noFill/>
        </p:spPr>
        <p:txBody>
          <a:bodyPr wrap="square" rtlCol="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i="1" dirty="0" smtClean="0">
                <a:solidFill>
                  <a:srgbClr val="C00000"/>
                </a:solidFill>
              </a:rPr>
              <a:t>Pete Michaelson’s Mediation Process (cont.)</a:t>
            </a:r>
            <a:endParaRPr lang="en-US" sz="2400" i="1" dirty="0">
              <a:solidFill>
                <a:srgbClr val="C00000"/>
              </a:solidFill>
            </a:endParaRPr>
          </a:p>
        </p:txBody>
      </p:sp>
      <p:sp>
        <p:nvSpPr>
          <p:cNvPr id="4" name="Rectangle 3"/>
          <p:cNvSpPr txBox="1">
            <a:spLocks noChangeArrowheads="1"/>
          </p:cNvSpPr>
          <p:nvPr/>
        </p:nvSpPr>
        <p:spPr bwMode="auto">
          <a:xfrm>
            <a:off x="35496" y="908720"/>
            <a:ext cx="8964613" cy="5544616"/>
          </a:xfrm>
          <a:prstGeom prst="rect">
            <a:avLst/>
          </a:prstGeom>
          <a:noFill/>
          <a:ln cap="flat">
            <a:miter lim="800000"/>
            <a:headEnd/>
            <a:tailEnd/>
          </a:ln>
        </p:spPr>
        <p:txBody>
          <a:bodyPr vert="horz" wrap="square" lIns="92463" tIns="46231" rIns="92463" bIns="46231" numCol="1" rtlCol="0" anchor="t" anchorCtr="0" compatLnSpc="1">
            <a:prstTxWarp prst="textNoShape">
              <a:avLst/>
            </a:prstTxWarp>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sz="2200" u="sng" dirty="0" smtClean="0"/>
              <a:t>Substantive mediation session(s)</a:t>
            </a:r>
            <a:r>
              <a:rPr lang="en-US" sz="2200" dirty="0" smtClean="0"/>
              <a:t>:</a:t>
            </a:r>
          </a:p>
          <a:p>
            <a:pPr marL="392430" indent="-285750">
              <a:buClr>
                <a:schemeClr val="tx1"/>
              </a:buClr>
              <a:buFont typeface="Wingdings" panose="05000000000000000000" pitchFamily="2" charset="2"/>
              <a:buChar char="v"/>
            </a:pPr>
            <a:r>
              <a:rPr lang="en-US" sz="1600" dirty="0" smtClean="0"/>
              <a:t>Two days minimally are reserved (difficult to reconvene everyone later, so schedule sufficient time early on; if the mediation session ends early, fine)</a:t>
            </a:r>
          </a:p>
          <a:p>
            <a:pPr marL="392430" indent="-285750">
              <a:buClr>
                <a:schemeClr val="tx1"/>
              </a:buClr>
              <a:buFont typeface="Wingdings" panose="05000000000000000000" pitchFamily="2" charset="2"/>
              <a:buChar char="v"/>
            </a:pPr>
            <a:r>
              <a:rPr lang="en-US" sz="1600" dirty="0" smtClean="0"/>
              <a:t>Opening joint session: presentations by business people first (may be first time business adversaries have met and/or discussed the dispute), Q&amp;A of business people, lawyer presentations, Q&amp;A of lawyers (with "no interruption" rule)</a:t>
            </a:r>
          </a:p>
          <a:p>
            <a:pPr marL="392430" indent="-285750">
              <a:buClr>
                <a:schemeClr val="tx1"/>
              </a:buClr>
              <a:buFont typeface="Wingdings" panose="05000000000000000000" pitchFamily="2" charset="2"/>
              <a:buChar char="v"/>
            </a:pPr>
            <a:r>
              <a:rPr lang="en-US" sz="1600" dirty="0" smtClean="0"/>
              <a:t>Then, continue in joint session or break into caucuses, and/or subsequently more caucuses and/or joint session(s) as needed – with their selection and timing depending on inter-party dynamics and negotiation context</a:t>
            </a:r>
          </a:p>
          <a:p>
            <a:pPr marL="0" indent="0">
              <a:buNone/>
            </a:pPr>
            <a:r>
              <a:rPr lang="en-US" sz="2200" u="sng" dirty="0" smtClean="0"/>
              <a:t>Conclusion</a:t>
            </a:r>
            <a:r>
              <a:rPr lang="en-US" sz="2200" dirty="0" smtClean="0"/>
              <a:t>:</a:t>
            </a:r>
          </a:p>
          <a:p>
            <a:pPr marL="392430" indent="-285750">
              <a:buClr>
                <a:schemeClr val="tx1"/>
              </a:buClr>
              <a:buFont typeface="Wingdings" panose="05000000000000000000" pitchFamily="2" charset="2"/>
              <a:buChar char="v"/>
            </a:pPr>
            <a:r>
              <a:rPr lang="en-US" sz="1600" dirty="0" smtClean="0"/>
              <a:t>If settlement reached, have counsel (not mediator) prepare and all parties sign written term sheet before session concludes and parties and counsel leave (counsel can draw up a formal settlement agreement later)</a:t>
            </a:r>
          </a:p>
          <a:p>
            <a:pPr marL="392430" indent="-285750">
              <a:buClr>
                <a:schemeClr val="tx1"/>
              </a:buClr>
              <a:buFont typeface="Wingdings" panose="05000000000000000000" pitchFamily="2" charset="2"/>
              <a:buChar char="v"/>
            </a:pPr>
            <a:r>
              <a:rPr lang="en-US" sz="1600" dirty="0" smtClean="0"/>
              <a:t>If settlement not reached, schedule further sessions (telephonic and/or in-person) at a later date, etc. – be relentless until "unbreakable" impasse or settlement reached</a:t>
            </a:r>
          </a:p>
          <a:p>
            <a:pPr marL="392430" indent="-285750">
              <a:buClr>
                <a:schemeClr val="tx1"/>
              </a:buClr>
              <a:buFont typeface="Wingdings" panose="05000000000000000000" pitchFamily="2" charset="2"/>
              <a:buChar char="v"/>
            </a:pPr>
            <a:r>
              <a:rPr lang="en-US" sz="1600" dirty="0" smtClean="0"/>
              <a:t>Report back to institution or referring court that mediation session was held and whether or not case was resolved, and other status info </a:t>
            </a:r>
          </a:p>
          <a:p>
            <a:pPr marL="0" indent="0">
              <a:buNone/>
            </a:pPr>
            <a:r>
              <a:rPr lang="en-US" sz="1800" b="1" dirty="0" smtClean="0"/>
              <a:t>If institution involved, request its assistance throughout process, as needed and when needed; keep it fully informed of status and changes to process</a:t>
            </a:r>
            <a:endParaRPr lang="en-US" sz="1800" b="1"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23196868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51</a:t>
            </a:fld>
            <a:endParaRPr lang="en-US" sz="1000" dirty="0" smtClean="0"/>
          </a:p>
        </p:txBody>
      </p:sp>
      <p:sp>
        <p:nvSpPr>
          <p:cNvPr id="3" name="Title 3"/>
          <p:cNvSpPr txBox="1">
            <a:spLocks/>
          </p:cNvSpPr>
          <p:nvPr/>
        </p:nvSpPr>
        <p:spPr>
          <a:xfrm>
            <a:off x="107504" y="404664"/>
            <a:ext cx="4032448" cy="504055"/>
          </a:xfrm>
          <a:prstGeom prst="rect">
            <a:avLst/>
          </a:prstGeom>
          <a:noFill/>
        </p:spPr>
        <p:txBody>
          <a:bodyPr wrap="square" rtlCol="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i="1" dirty="0" smtClean="0">
                <a:solidFill>
                  <a:srgbClr val="C00000"/>
                </a:solidFill>
              </a:rPr>
              <a:t>Disadvantages of  Mediation</a:t>
            </a:r>
            <a:endParaRPr lang="en-US" sz="2400" i="1" dirty="0">
              <a:solidFill>
                <a:srgbClr val="C00000"/>
              </a:solidFill>
            </a:endParaRPr>
          </a:p>
        </p:txBody>
      </p:sp>
      <p:sp>
        <p:nvSpPr>
          <p:cNvPr id="4" name="Rectangle 3"/>
          <p:cNvSpPr txBox="1">
            <a:spLocks noChangeArrowheads="1"/>
          </p:cNvSpPr>
          <p:nvPr/>
        </p:nvSpPr>
        <p:spPr bwMode="auto">
          <a:xfrm>
            <a:off x="107504" y="979345"/>
            <a:ext cx="8964613" cy="5618007"/>
          </a:xfrm>
          <a:prstGeom prst="rect">
            <a:avLst/>
          </a:prstGeom>
          <a:noFill/>
          <a:ln cap="flat">
            <a:miter lim="800000"/>
            <a:headEnd/>
            <a:tailEnd/>
          </a:ln>
        </p:spPr>
        <p:txBody>
          <a:bodyPr vert="horz" wrap="square" lIns="92463" tIns="46231" rIns="92463" bIns="46231" numCol="1" rtlCol="0" anchor="t" anchorCtr="0" compatLnSpc="1">
            <a:prstTxWarp prst="textNoShape">
              <a:avLst/>
            </a:prstTxWarp>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Clr>
                <a:schemeClr val="tx1"/>
              </a:buClr>
              <a:buNone/>
            </a:pPr>
            <a:r>
              <a:rPr lang="en-US" sz="1600" dirty="0">
                <a:solidFill>
                  <a:schemeClr val="tx2"/>
                </a:solidFill>
              </a:rPr>
              <a:t>Worst case: if mediation fails, status quo continues with a bit of time and money expended but</a:t>
            </a:r>
            <a:r>
              <a:rPr lang="en-US" sz="1600" u="sng" dirty="0">
                <a:solidFill>
                  <a:schemeClr val="tx2"/>
                </a:solidFill>
              </a:rPr>
              <a:t> each side having gained a bit of “business” education </a:t>
            </a:r>
            <a:r>
              <a:rPr lang="en-US" sz="1600" u="sng" dirty="0" smtClean="0">
                <a:solidFill>
                  <a:schemeClr val="tx2"/>
                </a:solidFill>
              </a:rPr>
              <a:t>(interests) they </a:t>
            </a:r>
            <a:r>
              <a:rPr lang="en-US" sz="1600" u="sng" dirty="0">
                <a:solidFill>
                  <a:schemeClr val="tx2"/>
                </a:solidFill>
              </a:rPr>
              <a:t>would not otherwise </a:t>
            </a:r>
            <a:r>
              <a:rPr lang="en-US" sz="1600" u="sng" dirty="0" smtClean="0">
                <a:solidFill>
                  <a:schemeClr val="tx2"/>
                </a:solidFill>
              </a:rPr>
              <a:t>have.</a:t>
            </a:r>
            <a:endParaRPr lang="en-US" sz="1600" u="sng" dirty="0">
              <a:solidFill>
                <a:schemeClr val="tx2"/>
              </a:solidFill>
            </a:endParaRPr>
          </a:p>
          <a:p>
            <a:pPr>
              <a:buClrTx/>
              <a:buFont typeface="Wingdings" panose="05000000000000000000" pitchFamily="2" charset="2"/>
              <a:buChar char="v"/>
            </a:pPr>
            <a:endParaRPr lang="en-US" sz="1000" b="1" dirty="0" smtClean="0"/>
          </a:p>
          <a:p>
            <a:pPr>
              <a:buClrTx/>
              <a:buFont typeface="Wingdings" panose="05000000000000000000" pitchFamily="2" charset="2"/>
              <a:buChar char="v"/>
            </a:pPr>
            <a:r>
              <a:rPr lang="en-US" sz="1400" dirty="0" smtClean="0"/>
              <a:t>Cost: minimal when compared to arbitration and certainly litigation expenses</a:t>
            </a:r>
          </a:p>
          <a:p>
            <a:pPr marL="0" indent="0">
              <a:buNone/>
            </a:pPr>
            <a:endParaRPr lang="en-US" sz="1000" dirty="0"/>
          </a:p>
          <a:p>
            <a:pPr>
              <a:buClrTx/>
              <a:buFont typeface="Wingdings" panose="05000000000000000000" pitchFamily="2" charset="2"/>
              <a:buChar char="v"/>
            </a:pPr>
            <a:r>
              <a:rPr lang="en-US" sz="1400" dirty="0" smtClean="0"/>
              <a:t>Delay: process may delay onset or progress of further contested proceeding (arbitration, litigation, etc), but often mediation occurs concurrently with that proceeding hence delay many not arise</a:t>
            </a:r>
          </a:p>
          <a:p>
            <a:pPr lvl="1">
              <a:buClr>
                <a:schemeClr val="tx1"/>
              </a:buClr>
              <a:buFont typeface="Wingdings" panose="05000000000000000000" pitchFamily="2" charset="2"/>
              <a:buChar char="Ø"/>
            </a:pPr>
            <a:r>
              <a:rPr lang="en-US" sz="1400" dirty="0" smtClean="0"/>
              <a:t>Delay, where it occurs, is very small, perhaps a few weeks or a couple of months, insignificant compared to litigation and arbitration time frames, so delay is not problematic</a:t>
            </a:r>
          </a:p>
          <a:p>
            <a:pPr lvl="1">
              <a:buClr>
                <a:schemeClr val="tx1"/>
              </a:buClr>
              <a:buFont typeface="Wingdings" panose="05000000000000000000" pitchFamily="2" charset="2"/>
              <a:buChar char="Ø"/>
            </a:pPr>
            <a:r>
              <a:rPr lang="en-US" sz="1400" dirty="0" smtClean="0"/>
              <a:t>If time is of essence, mediation is probably not the proper technique to use</a:t>
            </a:r>
          </a:p>
          <a:p>
            <a:pPr marL="0" indent="0">
              <a:buNone/>
            </a:pPr>
            <a:endParaRPr lang="en-US" sz="1000" dirty="0"/>
          </a:p>
          <a:p>
            <a:pPr>
              <a:buClr>
                <a:schemeClr val="tx1"/>
              </a:buClr>
              <a:buFont typeface="Wingdings" panose="05000000000000000000" pitchFamily="2" charset="2"/>
              <a:buChar char="v"/>
            </a:pPr>
            <a:r>
              <a:rPr lang="en-US" sz="1400" dirty="0" smtClean="0"/>
              <a:t>Timing: mediation may occur too early and frustrate settlement (frequently occurs in court-annexed mediations)</a:t>
            </a:r>
          </a:p>
          <a:p>
            <a:pPr lvl="1">
              <a:buClr>
                <a:schemeClr val="tx1"/>
              </a:buClr>
              <a:buFont typeface="Wingdings" panose="05000000000000000000" pitchFamily="2" charset="2"/>
              <a:buChar char="Ø"/>
            </a:pPr>
            <a:r>
              <a:rPr lang="en-US" sz="1400" dirty="0" smtClean="0"/>
              <a:t>Lack of information: mediator can implement targeted document/information exchange</a:t>
            </a:r>
          </a:p>
          <a:p>
            <a:pPr lvl="1">
              <a:buClr>
                <a:schemeClr val="tx1"/>
              </a:buClr>
              <a:buFont typeface="Wingdings" panose="05000000000000000000" pitchFamily="2" charset="2"/>
              <a:buChar char="Ø"/>
            </a:pPr>
            <a:r>
              <a:rPr lang="en-US" sz="1400" dirty="0" smtClean="0"/>
              <a:t>Lack of serious commitment to settle or entrenched opening positions: postpone mediation to later, let contested proceeding continue and legal bills mount since they can eventually motivate settlement</a:t>
            </a:r>
          </a:p>
          <a:p>
            <a:pPr lvl="1">
              <a:buClr>
                <a:schemeClr val="tx1"/>
              </a:buClr>
              <a:buFont typeface="Wingdings" panose="05000000000000000000" pitchFamily="2" charset="2"/>
              <a:buChar char="Ø"/>
            </a:pPr>
            <a:r>
              <a:rPr lang="en-US" sz="1400" dirty="0" smtClean="0"/>
              <a:t>Mediator can also assess proper time for mediation during preliminary discussions with parties</a:t>
            </a:r>
          </a:p>
          <a:p>
            <a:pPr marL="0" indent="0">
              <a:buNone/>
            </a:pPr>
            <a:endParaRPr lang="en-US" sz="1000" dirty="0"/>
          </a:p>
          <a:p>
            <a:pPr>
              <a:buClr>
                <a:schemeClr val="tx1"/>
              </a:buClr>
              <a:buFont typeface="Wingdings" panose="05000000000000000000" pitchFamily="2" charset="2"/>
              <a:buChar char="v"/>
            </a:pPr>
            <a:r>
              <a:rPr lang="en-US" sz="1400" dirty="0" smtClean="0"/>
              <a:t>Information: party may divulge information to adversary that lies outside scope of legitimate discovery</a:t>
            </a:r>
            <a:r>
              <a:rPr lang="en-US" sz="1600" dirty="0" smtClean="0"/>
              <a:t> </a:t>
            </a:r>
          </a:p>
          <a:p>
            <a:pPr lvl="1">
              <a:buClr>
                <a:schemeClr val="tx1"/>
              </a:buClr>
              <a:buFont typeface="Wingdings" panose="05000000000000000000" pitchFamily="2" charset="2"/>
              <a:buChar char="Ø"/>
            </a:pPr>
            <a:r>
              <a:rPr lang="en-US" sz="1400" dirty="0" smtClean="0"/>
              <a:t>Information may enhance education of adversary to real interests at stake and, if impasse occurs during mediation, it could enhance prospects of a subsequent settlement</a:t>
            </a:r>
          </a:p>
          <a:p>
            <a:pPr lvl="1">
              <a:buClr>
                <a:schemeClr val="tx1"/>
              </a:buClr>
              <a:buFont typeface="Wingdings" panose="05000000000000000000" pitchFamily="2" charset="2"/>
              <a:buChar char="Ø"/>
            </a:pPr>
            <a:r>
              <a:rPr lang="en-US" sz="1400" dirty="0" smtClean="0"/>
              <a:t>Protective agreements can be used to limit dissemination of information; but if maintaining confidentiality is crucial, then disclose in camera to mediator only, or do not disclose information at all but that may compromise likelihood of settlement</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8568375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52</a:t>
            </a:fld>
            <a:endParaRPr lang="en-US" sz="1000" dirty="0" smtClean="0"/>
          </a:p>
        </p:txBody>
      </p:sp>
      <p:sp>
        <p:nvSpPr>
          <p:cNvPr id="3" name="Rectangle 3"/>
          <p:cNvSpPr txBox="1">
            <a:spLocks noChangeArrowheads="1"/>
          </p:cNvSpPr>
          <p:nvPr/>
        </p:nvSpPr>
        <p:spPr bwMode="auto">
          <a:xfrm>
            <a:off x="395536" y="908198"/>
            <a:ext cx="8351837" cy="5545138"/>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609600" indent="-609600">
              <a:buFontTx/>
              <a:buNone/>
            </a:pPr>
            <a:r>
              <a:rPr lang="en-US" sz="3600" i="1" dirty="0" smtClean="0">
                <a:solidFill>
                  <a:srgbClr val="C00000"/>
                </a:solidFill>
              </a:rPr>
              <a:t>Take-away Thought about Mediation:</a:t>
            </a:r>
          </a:p>
          <a:p>
            <a:pPr marL="609600" indent="-609600">
              <a:buFontTx/>
              <a:buNone/>
            </a:pPr>
            <a:endParaRPr lang="en-US" sz="2800" dirty="0" smtClean="0"/>
          </a:p>
          <a:p>
            <a:pPr marL="609600" indent="-609600">
              <a:buFontTx/>
              <a:buNone/>
            </a:pPr>
            <a:r>
              <a:rPr lang="en-US" sz="3600" dirty="0" smtClean="0"/>
              <a:t>"You can't always get what you want ...</a:t>
            </a:r>
          </a:p>
          <a:p>
            <a:pPr marL="609600" indent="-609600">
              <a:buFontTx/>
              <a:buNone/>
            </a:pPr>
            <a:r>
              <a:rPr lang="en-US" sz="3600" dirty="0" smtClean="0"/>
              <a:t>But if you try sometimes well you just might find</a:t>
            </a:r>
          </a:p>
          <a:p>
            <a:pPr marL="609600" indent="-609600">
              <a:buFontTx/>
              <a:buNone/>
            </a:pPr>
            <a:r>
              <a:rPr lang="en-US" sz="3600" dirty="0" smtClean="0"/>
              <a:t>You get what you need."</a:t>
            </a:r>
          </a:p>
          <a:p>
            <a:pPr marL="609600" indent="-609600">
              <a:buFontTx/>
              <a:buNone/>
            </a:pPr>
            <a:endParaRPr lang="en-US" dirty="0" smtClean="0"/>
          </a:p>
          <a:p>
            <a:pPr marL="990600" lvl="1" indent="-533400">
              <a:buFontTx/>
              <a:buNone/>
            </a:pPr>
            <a:r>
              <a:rPr lang="en-US" sz="2400" dirty="0" smtClean="0"/>
              <a:t>					</a:t>
            </a:r>
            <a:r>
              <a:rPr lang="en-US" sz="1200" dirty="0" smtClean="0"/>
              <a:t>"You Can't Always Get What You Want"</a:t>
            </a:r>
          </a:p>
          <a:p>
            <a:pPr marL="990600" lvl="1" indent="-533400">
              <a:buFontTx/>
              <a:buNone/>
            </a:pPr>
            <a:r>
              <a:rPr lang="en-US" sz="1200" dirty="0" smtClean="0"/>
              <a:t>					Rolling Stones</a:t>
            </a:r>
          </a:p>
          <a:p>
            <a:pPr marL="990600" lvl="1" indent="-533400">
              <a:buFontTx/>
              <a:buNone/>
            </a:pPr>
            <a:r>
              <a:rPr lang="en-US" sz="1200" dirty="0" smtClean="0"/>
              <a:t>					</a:t>
            </a:r>
            <a:r>
              <a:rPr lang="en-US" sz="1000" dirty="0" smtClean="0"/>
              <a:t>http://www.youtube.com/watch?v=mKFsXJbFB_o</a:t>
            </a:r>
            <a:endParaRPr lang="en-US" sz="1000" dirty="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3470147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5976664" cy="523220"/>
          </a:xfrm>
          <a:prstGeom prst="rect">
            <a:avLst/>
          </a:prstGeom>
        </p:spPr>
        <p:txBody>
          <a:bodyPr wrap="none">
            <a:noAutofit/>
          </a:bodyPr>
          <a:lstStyle/>
          <a:p>
            <a:r>
              <a:rPr lang="en-US" sz="3600" i="1" dirty="0" smtClean="0">
                <a:solidFill>
                  <a:srgbClr val="C00000"/>
                </a:solidFill>
              </a:rPr>
              <a:t>V. Building an ADR Practice</a:t>
            </a:r>
            <a:endParaRPr lang="en-US" sz="3600" i="1" dirty="0">
              <a:solidFill>
                <a:srgbClr val="C00000"/>
              </a:solidFill>
            </a:endParaRPr>
          </a:p>
        </p:txBody>
      </p:sp>
      <p:sp>
        <p:nvSpPr>
          <p:cNvPr id="3" name="Rectangle 2"/>
          <p:cNvSpPr/>
          <p:nvPr/>
        </p:nvSpPr>
        <p:spPr>
          <a:xfrm>
            <a:off x="8571177" y="6597352"/>
            <a:ext cx="537327" cy="230832"/>
          </a:xfrm>
          <a:prstGeom prst="rect">
            <a:avLst/>
          </a:prstGeom>
        </p:spPr>
        <p:txBody>
          <a:bodyPr wrap="none">
            <a:spAutoFit/>
          </a:bodyPr>
          <a:lstStyle/>
          <a:p>
            <a:r>
              <a:rPr lang="en-US" sz="900" dirty="0"/>
              <a:t>Slide </a:t>
            </a:r>
            <a:fld id="{F52D775E-9167-40E6-B7F3-15EBA06E90E2}" type="slidenum">
              <a:rPr lang="en-US" sz="900"/>
              <a:pPr/>
              <a:t>53</a:t>
            </a:fld>
            <a:endParaRPr lang="en-US" sz="900" dirty="0"/>
          </a:p>
        </p:txBody>
      </p:sp>
      <p:sp>
        <p:nvSpPr>
          <p:cNvPr id="4" name="TextBox 3"/>
          <p:cNvSpPr txBox="1"/>
          <p:nvPr/>
        </p:nvSpPr>
        <p:spPr>
          <a:xfrm>
            <a:off x="323528" y="1181065"/>
            <a:ext cx="8496944" cy="5632311"/>
          </a:xfrm>
          <a:prstGeom prst="rect">
            <a:avLst/>
          </a:prstGeom>
          <a:noFill/>
        </p:spPr>
        <p:txBody>
          <a:bodyPr wrap="square" rtlCol="0">
            <a:spAutoFit/>
          </a:bodyPr>
          <a:lstStyle/>
          <a:p>
            <a:r>
              <a:rPr lang="en-US" sz="2400" dirty="0" smtClean="0">
                <a:solidFill>
                  <a:srgbClr val="002060"/>
                </a:solidFill>
              </a:rPr>
              <a:t>An old saying:</a:t>
            </a:r>
          </a:p>
          <a:p>
            <a:endParaRPr lang="en-US" sz="2400" dirty="0" smtClean="0">
              <a:solidFill>
                <a:srgbClr val="002060"/>
              </a:solidFill>
            </a:endParaRPr>
          </a:p>
          <a:p>
            <a:r>
              <a:rPr lang="en-US" sz="2400" dirty="0" smtClean="0"/>
              <a:t>	How do you get to Carnegie Hall?</a:t>
            </a:r>
          </a:p>
          <a:p>
            <a:endParaRPr lang="en-US" sz="2400" dirty="0" smtClean="0"/>
          </a:p>
          <a:p>
            <a:r>
              <a:rPr lang="en-US" sz="2400" dirty="0"/>
              <a:t>	</a:t>
            </a:r>
            <a:r>
              <a:rPr lang="en-US" sz="2400" dirty="0" smtClean="0"/>
              <a:t>	</a:t>
            </a:r>
            <a:r>
              <a:rPr lang="en-US" sz="2400" i="1" dirty="0" smtClean="0">
                <a:solidFill>
                  <a:srgbClr val="C00000"/>
                </a:solidFill>
              </a:rPr>
              <a:t>Practice, practice, practice</a:t>
            </a:r>
          </a:p>
          <a:p>
            <a:endParaRPr lang="en-US" sz="2400" dirty="0"/>
          </a:p>
          <a:p>
            <a:r>
              <a:rPr lang="en-US" sz="2400" dirty="0" smtClean="0">
                <a:solidFill>
                  <a:srgbClr val="002060"/>
                </a:solidFill>
              </a:rPr>
              <a:t>My perspective on ADR practice:</a:t>
            </a:r>
          </a:p>
          <a:p>
            <a:endParaRPr lang="en-US" sz="2400" dirty="0" smtClean="0">
              <a:solidFill>
                <a:srgbClr val="002060"/>
              </a:solidFill>
            </a:endParaRPr>
          </a:p>
          <a:p>
            <a:r>
              <a:rPr lang="en-US" sz="2400" dirty="0"/>
              <a:t>	</a:t>
            </a:r>
            <a:r>
              <a:rPr lang="en-US" sz="2400" dirty="0" smtClean="0"/>
              <a:t>How do you get to be a successful neutral?</a:t>
            </a:r>
          </a:p>
          <a:p>
            <a:r>
              <a:rPr lang="en-US" sz="2400" dirty="0" smtClean="0"/>
              <a:t>		</a:t>
            </a:r>
          </a:p>
          <a:p>
            <a:r>
              <a:rPr lang="en-US" sz="2400" dirty="0"/>
              <a:t>	</a:t>
            </a:r>
            <a:r>
              <a:rPr lang="en-US" sz="2400" dirty="0" smtClean="0"/>
              <a:t>	</a:t>
            </a:r>
            <a:r>
              <a:rPr lang="en-US" sz="2400" i="1" dirty="0" smtClean="0">
                <a:solidFill>
                  <a:srgbClr val="C00000"/>
                </a:solidFill>
              </a:rPr>
              <a:t>Experience, experience, experience</a:t>
            </a:r>
          </a:p>
          <a:p>
            <a:endParaRPr lang="en-US" sz="2400" dirty="0"/>
          </a:p>
          <a:p>
            <a:r>
              <a:rPr lang="en-US" sz="2400" dirty="0" smtClean="0"/>
              <a:t>There is no substitute. Getting it requires significant time, effort and commitment! (Just like any other profession)</a:t>
            </a:r>
            <a:endParaRPr lang="en-US" sz="2400" dirty="0"/>
          </a:p>
          <a:p>
            <a:endParaRPr lang="en-US" sz="24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7219509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758516" y="2458872"/>
            <a:ext cx="5626968" cy="1186152"/>
          </a:xfrm>
          <a:prstGeom prst="rect">
            <a:avLst/>
          </a:prstGeom>
        </p:spPr>
        <p:txBody>
          <a:bodyPr>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37210" lvl="1" indent="0">
              <a:buFont typeface="Arial" pitchFamily="34" charset="0"/>
              <a:buNone/>
            </a:pPr>
            <a:r>
              <a:rPr lang="en-US" sz="6000" dirty="0" smtClean="0">
                <a:solidFill>
                  <a:srgbClr val="C00000"/>
                </a:solidFill>
                <a:effectLst>
                  <a:outerShdw blurRad="38100" dist="38100" dir="2700000" algn="tl">
                    <a:srgbClr val="000000">
                      <a:alpha val="43137"/>
                    </a:srgbClr>
                  </a:outerShdw>
                </a:effectLst>
              </a:rPr>
              <a:t>Thank you!</a:t>
            </a:r>
            <a:endParaRPr lang="en-US" sz="6000" dirty="0">
              <a:solidFill>
                <a:srgbClr val="C00000"/>
              </a:solidFill>
              <a:effectLst>
                <a:outerShdw blurRad="38100" dist="38100" dir="2700000" algn="tl">
                  <a:srgbClr val="000000">
                    <a:alpha val="43137"/>
                  </a:srgbClr>
                </a:outerShdw>
              </a:effectLst>
            </a:endParaRPr>
          </a:p>
        </p:txBody>
      </p:sp>
      <p:sp>
        <p:nvSpPr>
          <p:cNvPr id="3" name="Rectangle 2"/>
          <p:cNvSpPr/>
          <p:nvPr/>
        </p:nvSpPr>
        <p:spPr>
          <a:xfrm>
            <a:off x="8571177" y="6597352"/>
            <a:ext cx="537327" cy="230832"/>
          </a:xfrm>
          <a:prstGeom prst="rect">
            <a:avLst/>
          </a:prstGeom>
        </p:spPr>
        <p:txBody>
          <a:bodyPr wrap="none">
            <a:spAutoFit/>
          </a:bodyPr>
          <a:lstStyle/>
          <a:p>
            <a:r>
              <a:rPr lang="en-US" sz="900" dirty="0"/>
              <a:t>Slide </a:t>
            </a:r>
            <a:fld id="{F52D775E-9167-40E6-B7F3-15EBA06E90E2}" type="slidenum">
              <a:rPr lang="en-US" sz="900"/>
              <a:pPr/>
              <a:t>54</a:t>
            </a:fld>
            <a:endParaRPr lang="en-US" sz="900" dirty="0"/>
          </a:p>
        </p:txBody>
      </p:sp>
      <p:sp>
        <p:nvSpPr>
          <p:cNvPr id="4" name="TextBox 3"/>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16551090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nvSpPr>
        <p:spPr bwMode="auto">
          <a:xfrm>
            <a:off x="114300" y="260648"/>
            <a:ext cx="2729508" cy="9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sz="2800" i="1" dirty="0" smtClean="0">
                <a:solidFill>
                  <a:srgbClr val="C00000"/>
                </a:solidFill>
              </a:rPr>
              <a:t>References:</a:t>
            </a:r>
          </a:p>
        </p:txBody>
      </p:sp>
      <p:sp>
        <p:nvSpPr>
          <p:cNvPr id="3" name="TextBox 2"/>
          <p:cNvSpPr txBox="1"/>
          <p:nvPr/>
        </p:nvSpPr>
        <p:spPr>
          <a:xfrm>
            <a:off x="114300" y="980728"/>
            <a:ext cx="8634164" cy="4680520"/>
          </a:xfrm>
          <a:prstGeom prst="rect">
            <a:avLst/>
          </a:prstGeom>
          <a:noFill/>
        </p:spPr>
        <p:txBody>
          <a:bodyPr wrap="square" rtlCol="0">
            <a:noAutofit/>
          </a:bodyPr>
          <a:lstStyle/>
          <a:p>
            <a:r>
              <a:rPr lang="en-US" i="1" dirty="0" smtClean="0">
                <a:solidFill>
                  <a:srgbClr val="C00000"/>
                </a:solidFill>
              </a:rPr>
              <a:t>1. Choosing </a:t>
            </a:r>
            <a:r>
              <a:rPr lang="en-US" i="1" dirty="0">
                <a:solidFill>
                  <a:srgbClr val="C00000"/>
                </a:solidFill>
              </a:rPr>
              <a:t>a </a:t>
            </a:r>
            <a:r>
              <a:rPr lang="en-US" i="1" dirty="0" smtClean="0">
                <a:solidFill>
                  <a:srgbClr val="C00000"/>
                </a:solidFill>
              </a:rPr>
              <a:t>Neutral</a:t>
            </a:r>
            <a:endParaRPr lang="en-US" sz="1200" i="1" dirty="0" smtClean="0">
              <a:solidFill>
                <a:srgbClr val="C00000"/>
              </a:solidFill>
            </a:endParaRPr>
          </a:p>
          <a:p>
            <a:pPr marL="800100" lvl="1" indent="-342900">
              <a:buFont typeface="+mj-lt"/>
              <a:buAutoNum type="alphaLcParenR"/>
            </a:pPr>
            <a:r>
              <a:rPr lang="en-US" sz="1200" dirty="0" smtClean="0"/>
              <a:t>“Fact Sheet: Enhance Neutral Selection Process for Large Complex Cases”, American Arbitration Association.</a:t>
            </a:r>
          </a:p>
          <a:p>
            <a:pPr marL="800100" lvl="1" indent="-342900">
              <a:buFont typeface="+mj-lt"/>
              <a:buAutoNum type="alphaLcParenR"/>
            </a:pPr>
            <a:r>
              <a:rPr lang="en-US" sz="1200" dirty="0" smtClean="0"/>
              <a:t>“Practice Guideline 16: The Interviewing of Prospective Arbitrators”, Chartered Institute of Arbitrators, 2006.</a:t>
            </a:r>
            <a:endParaRPr lang="en-US" sz="1200" dirty="0"/>
          </a:p>
          <a:p>
            <a:pPr marL="800100" lvl="1" indent="-342900">
              <a:buFont typeface="+mj-lt"/>
              <a:buAutoNum type="alphaLcParenR"/>
            </a:pPr>
            <a:r>
              <a:rPr lang="en-US" sz="1200" dirty="0" smtClean="0"/>
              <a:t>D. Bishop et al, “Practical Guidelines for Interviewing, Selecting and Challenging Party-Appointed Arbitrators in International Commercial Arbitration”, </a:t>
            </a:r>
            <a:r>
              <a:rPr lang="en-US" sz="1200" i="1" dirty="0" smtClean="0"/>
              <a:t>Arbitration International</a:t>
            </a:r>
            <a:r>
              <a:rPr lang="en-US" sz="1200" dirty="0" smtClean="0"/>
              <a:t>, Vol. 14, No. 4,1998, p. 395-429.</a:t>
            </a:r>
          </a:p>
          <a:p>
            <a:pPr marL="800100" lvl="1" indent="-342900">
              <a:buFont typeface="+mj-lt"/>
              <a:buAutoNum type="alphaLcParenR"/>
            </a:pPr>
            <a:r>
              <a:rPr lang="en-US" sz="1200" dirty="0" smtClean="0"/>
              <a:t>M. Scott Donahey, “Your New Guide to Arbitration Clauses, Part I”, </a:t>
            </a:r>
            <a:r>
              <a:rPr lang="en-US" sz="1200" i="1" dirty="0" smtClean="0"/>
              <a:t>Alternatives</a:t>
            </a:r>
            <a:r>
              <a:rPr lang="en-US" sz="1200" dirty="0" smtClean="0"/>
              <a:t>, Vol. 29, No. 11, December 2011, p. 198-200.</a:t>
            </a:r>
          </a:p>
          <a:p>
            <a:pPr marL="800100" lvl="1" indent="-342900">
              <a:buFont typeface="+mj-lt"/>
              <a:buAutoNum type="alphaLcParenR"/>
            </a:pPr>
            <a:r>
              <a:rPr lang="en-US" sz="1200" dirty="0" smtClean="0"/>
              <a:t>H. R. Dundas, “Guidelines for Interviewing Prospective Arbitrators”, </a:t>
            </a:r>
            <a:r>
              <a:rPr lang="en-US" sz="1200" i="1" dirty="0" smtClean="0"/>
              <a:t>New York Dispute Resolution Lawyer</a:t>
            </a:r>
            <a:r>
              <a:rPr lang="en-US" sz="1200" dirty="0" smtClean="0"/>
              <a:t>, New York State Bar Association, Spring 2009, Vol. 2, No. 1, p. 33-35.</a:t>
            </a:r>
          </a:p>
          <a:p>
            <a:pPr marL="800100" lvl="1" indent="-342900">
              <a:buFont typeface="+mj-lt"/>
              <a:buAutoNum type="alphaLcParenR"/>
            </a:pPr>
            <a:r>
              <a:rPr lang="en-US" sz="1200" dirty="0" smtClean="0"/>
              <a:t>J. Kichaven, “You’re Letting ‘em Choose the Mediator? Your Case Isn’t That Good! Getting to Settlement Demands Mutual Participation in Selection”, </a:t>
            </a:r>
            <a:r>
              <a:rPr lang="en-US" sz="1200" i="1" dirty="0" smtClean="0"/>
              <a:t>Alternatives</a:t>
            </a:r>
            <a:r>
              <a:rPr lang="en-US" sz="1200" dirty="0" smtClean="0"/>
              <a:t>, Vol. 25, No.7, July/August 2007, p. 115-116.</a:t>
            </a:r>
          </a:p>
          <a:p>
            <a:pPr marL="800100" lvl="1" indent="-342900">
              <a:buFont typeface="+mj-lt"/>
              <a:buAutoNum type="alphaLcParenR"/>
            </a:pPr>
            <a:r>
              <a:rPr lang="en-US" sz="1200" dirty="0" smtClean="0"/>
              <a:t>H. N. Mazadoorian, “Disclosure Questions for ADR counsel to Ask When Choosing Neutrals or Provider Groups”, </a:t>
            </a:r>
            <a:r>
              <a:rPr lang="en-US" sz="1200" i="1" dirty="0" smtClean="0"/>
              <a:t>Alternatives</a:t>
            </a:r>
            <a:r>
              <a:rPr lang="en-US" sz="1200" dirty="0" smtClean="0"/>
              <a:t>, Vol. 14, No. 8, September 1996, p. 95.</a:t>
            </a:r>
            <a:endParaRPr lang="en-US" sz="1200" dirty="0"/>
          </a:p>
          <a:p>
            <a:pPr marL="800100" lvl="1" indent="-342900">
              <a:buFont typeface="+mj-lt"/>
              <a:buAutoNum type="alphaLcParenR"/>
            </a:pPr>
            <a:r>
              <a:rPr lang="en-US" sz="1200" dirty="0" smtClean="0"/>
              <a:t>P. L. Michaelson, “Enhanced Tribunals: Why It’s Time to Use Personality Screening to Supplement Selection Criteria”, </a:t>
            </a:r>
            <a:r>
              <a:rPr lang="en-US" sz="1200" i="1" dirty="0" smtClean="0"/>
              <a:t>Alternatives</a:t>
            </a:r>
            <a:r>
              <a:rPr lang="en-US" sz="1200" dirty="0" smtClean="0"/>
              <a:t>, Vol. 28, No. 10, November 2010, p.189, 194-199 (part 1 of 2-part article); and P. L. Michaelson, “Can Conflicting Styles Be Detected? How Personality Screens Make Tribunal ‘Matches’ for More Effective Arbitration”, </a:t>
            </a:r>
            <a:r>
              <a:rPr lang="en-US" sz="1200" i="1" dirty="0" smtClean="0"/>
              <a:t>Alternatives</a:t>
            </a:r>
            <a:r>
              <a:rPr lang="en-US" sz="1200" dirty="0" smtClean="0"/>
              <a:t>, Vol. 28, No 11, December 2010, p. 205, 209-213  (part 2 of 2-part article). </a:t>
            </a:r>
          </a:p>
          <a:p>
            <a:pPr marL="800100" lvl="1" indent="-342900">
              <a:buFont typeface="+mj-lt"/>
              <a:buAutoNum type="alphaLcParenR"/>
            </a:pPr>
            <a:r>
              <a:rPr lang="en-US" sz="1200" dirty="0" smtClean="0"/>
              <a:t>M. Moore, “How to .. Select an Arbitrator, </a:t>
            </a:r>
            <a:r>
              <a:rPr lang="en-US" sz="1200" i="1" dirty="0" smtClean="0"/>
              <a:t>The Resolver </a:t>
            </a:r>
            <a:r>
              <a:rPr lang="en-US" sz="1200" dirty="0" smtClean="0"/>
              <a:t>(Chartered Institute of Arbitrators), August 2013.</a:t>
            </a:r>
          </a:p>
          <a:p>
            <a:pPr marL="800100" lvl="1" indent="-342900">
              <a:buFont typeface="+mj-lt"/>
              <a:buAutoNum type="alphaLcParenR"/>
            </a:pPr>
            <a:r>
              <a:rPr lang="en-US" sz="1200" dirty="0" smtClean="0"/>
              <a:t>D. Rothman et al, “Litigators’ Views and Goals Vary on Selecting their Arbitrators”, </a:t>
            </a:r>
            <a:r>
              <a:rPr lang="en-US" sz="1200" i="1" dirty="0" smtClean="0"/>
              <a:t>Alternatives</a:t>
            </a:r>
            <a:r>
              <a:rPr lang="en-US" sz="1200" dirty="0" smtClean="0"/>
              <a:t>, Vol. 22, No. 1, January 2004, p. 13-15.</a:t>
            </a:r>
          </a:p>
          <a:p>
            <a:pPr marL="800100" lvl="1" indent="-342900">
              <a:buFont typeface="+mj-lt"/>
              <a:buAutoNum type="alphaLcParenR"/>
            </a:pPr>
            <a:r>
              <a:rPr lang="en-US" sz="1200" dirty="0" smtClean="0"/>
              <a:t>C. R. Seppala, “Recommended Strategy for Getting the Right International Arbitral Tribunal: A Practitioner’s View” July 4, 2008.</a:t>
            </a:r>
          </a:p>
          <a:p>
            <a:pPr marL="800100" lvl="1" indent="-342900">
              <a:buFont typeface="+mj-lt"/>
              <a:buAutoNum type="alphaLcParenR"/>
            </a:pPr>
            <a:r>
              <a:rPr lang="en-US" sz="1200" dirty="0" smtClean="0"/>
              <a:t>M. Young, “Rethinking Mediation: A New and Better Path to Neutral Selection”, </a:t>
            </a:r>
            <a:r>
              <a:rPr lang="en-US" sz="1200" i="1" dirty="0" smtClean="0"/>
              <a:t>Alternatives</a:t>
            </a:r>
            <a:r>
              <a:rPr lang="en-US" sz="1200" dirty="0" smtClean="0"/>
              <a:t>, Vol. 30, No. 5, May 5, 2012, p. 111-114.</a:t>
            </a:r>
            <a:endParaRPr lang="en-US" sz="1200" dirty="0"/>
          </a:p>
        </p:txBody>
      </p:sp>
      <p:sp>
        <p:nvSpPr>
          <p:cNvPr id="4" name="Rectangle 3"/>
          <p:cNvSpPr/>
          <p:nvPr/>
        </p:nvSpPr>
        <p:spPr>
          <a:xfrm>
            <a:off x="8571177" y="6597352"/>
            <a:ext cx="537327" cy="230832"/>
          </a:xfrm>
          <a:prstGeom prst="rect">
            <a:avLst/>
          </a:prstGeom>
        </p:spPr>
        <p:txBody>
          <a:bodyPr wrap="none">
            <a:spAutoFit/>
          </a:bodyPr>
          <a:lstStyle/>
          <a:p>
            <a:r>
              <a:rPr lang="en-US" sz="900" dirty="0"/>
              <a:t>Slide </a:t>
            </a:r>
            <a:fld id="{F52D775E-9167-40E6-B7F3-15EBA06E90E2}" type="slidenum">
              <a:rPr lang="en-US" sz="900"/>
              <a:pPr/>
              <a:t>55</a:t>
            </a:fld>
            <a:endParaRPr lang="en-US" sz="900" dirty="0"/>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Tree>
    <p:extLst>
      <p:ext uri="{BB962C8B-B14F-4D97-AF65-F5344CB8AC3E}">
        <p14:creationId xmlns:p14="http://schemas.microsoft.com/office/powerpoint/2010/main" val="34964195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36" y="476672"/>
            <a:ext cx="8948360" cy="2232248"/>
          </a:xfrm>
          <a:prstGeom prst="rect">
            <a:avLst/>
          </a:prstGeom>
        </p:spPr>
        <p:txBody>
          <a:bodyPr wrap="square">
            <a:noAutofit/>
          </a:bodyPr>
          <a:lstStyle/>
          <a:p>
            <a:r>
              <a:rPr lang="en-US" i="1" dirty="0" smtClean="0">
                <a:solidFill>
                  <a:srgbClr val="C00000"/>
                </a:solidFill>
              </a:rPr>
              <a:t>2. Misconceptions of Arbitration</a:t>
            </a:r>
          </a:p>
          <a:p>
            <a:pPr marL="685800" lvl="1" indent="-228600">
              <a:buFont typeface="+mj-lt"/>
              <a:buAutoNum type="alphaLcParenR"/>
            </a:pPr>
            <a:r>
              <a:rPr lang="en-US" sz="1200" dirty="0" smtClean="0"/>
              <a:t>“CPR Arbitration Appeal Procedure”, CPR, 2007.</a:t>
            </a:r>
          </a:p>
          <a:p>
            <a:pPr marL="685800" lvl="1" indent="-228600">
              <a:buFont typeface="+mj-lt"/>
              <a:buAutoNum type="alphaLcParenR"/>
            </a:pPr>
            <a:r>
              <a:rPr lang="en-US" sz="1200" dirty="0" smtClean="0"/>
              <a:t>“CPR Rules for Non-administered Arbitration of Patent &amp; Trade Secret Disputes”, CPR, 2005.</a:t>
            </a:r>
          </a:p>
          <a:p>
            <a:pPr marL="685800" lvl="1" indent="-228600">
              <a:buFont typeface="+mj-lt"/>
              <a:buAutoNum type="alphaLcParenR"/>
            </a:pPr>
            <a:r>
              <a:rPr lang="en-US" sz="1200" dirty="0" smtClean="0"/>
              <a:t>E. Sussman, “Why Arbitrate? The Benefits and Savings”, </a:t>
            </a:r>
            <a:r>
              <a:rPr lang="en-US" sz="1200" i="1" dirty="0" smtClean="0"/>
              <a:t>New York State Bar Association Journal</a:t>
            </a:r>
            <a:r>
              <a:rPr lang="en-US" sz="1200" dirty="0" smtClean="0"/>
              <a:t>, October 2009.</a:t>
            </a:r>
          </a:p>
          <a:p>
            <a:pPr marL="685800" lvl="1" indent="-228600">
              <a:buFont typeface="+mj-lt"/>
              <a:buAutoNum type="alphaLcParenR"/>
            </a:pPr>
            <a:r>
              <a:rPr lang="en-US" sz="1200" dirty="0" smtClean="0"/>
              <a:t>“Corporate choices in International Arbitration – Industry Perspectives”, 2013 International Arbitration Survey by Price Waterhouse Cooper and Queen Mary University of London, School of International Arbitration, 2013.</a:t>
            </a:r>
          </a:p>
          <a:p>
            <a:pPr marL="685800" lvl="1" indent="-228600">
              <a:buFont typeface="+mj-lt"/>
              <a:buAutoNum type="alphaLcParenR"/>
            </a:pPr>
            <a:r>
              <a:rPr lang="en-US" sz="1200" dirty="0" smtClean="0"/>
              <a:t>T. Stipanowich et al, “Living with ADR: Evolving Perceptions and Use of Mediation, Arbitration and Conflict Management in Fortune 1000 Corporations”, </a:t>
            </a:r>
            <a:r>
              <a:rPr lang="en-US" sz="1200" i="1" dirty="0" smtClean="0"/>
              <a:t>Legal Studies Research Paper Series, Paper Number 2013/16</a:t>
            </a:r>
            <a:r>
              <a:rPr lang="en-US" sz="1200" dirty="0" smtClean="0"/>
              <a:t>, </a:t>
            </a:r>
            <a:r>
              <a:rPr lang="en-US" sz="1200" dirty="0"/>
              <a:t>Pepperdine University School of Law, </a:t>
            </a:r>
            <a:r>
              <a:rPr lang="en-US" sz="1200" dirty="0" smtClean="0"/>
              <a:t>March 2013.</a:t>
            </a:r>
          </a:p>
          <a:p>
            <a:pPr marL="685800" lvl="1" indent="-228600">
              <a:buFont typeface="+mj-lt"/>
              <a:buAutoNum type="alphaLcParenR"/>
            </a:pPr>
            <a:r>
              <a:rPr lang="en-US" sz="1200" dirty="0" smtClean="0"/>
              <a:t>C. E. von Kann, “Not so Quick, Not So Cheap – But a new hybrid form of commercial arbitration has value, too”, </a:t>
            </a:r>
            <a:r>
              <a:rPr lang="en-US" sz="1200" i="1" dirty="0" smtClean="0"/>
              <a:t>Legal Times</a:t>
            </a:r>
            <a:r>
              <a:rPr lang="en-US" sz="1200" dirty="0" smtClean="0"/>
              <a:t>, Vol. 27, No. 38, September 20, 2004.</a:t>
            </a:r>
            <a:endParaRPr lang="en-US" sz="1200" dirty="0"/>
          </a:p>
          <a:p>
            <a:endParaRPr lang="en-US" i="1" dirty="0">
              <a:solidFill>
                <a:srgbClr val="FF0000"/>
              </a:solidFill>
            </a:endParaRPr>
          </a:p>
        </p:txBody>
      </p:sp>
      <p:sp>
        <p:nvSpPr>
          <p:cNvPr id="3" name="Rectangle 2"/>
          <p:cNvSpPr/>
          <p:nvPr/>
        </p:nvSpPr>
        <p:spPr>
          <a:xfrm>
            <a:off x="8571177" y="6597352"/>
            <a:ext cx="537327" cy="230832"/>
          </a:xfrm>
          <a:prstGeom prst="rect">
            <a:avLst/>
          </a:prstGeom>
        </p:spPr>
        <p:txBody>
          <a:bodyPr wrap="none">
            <a:spAutoFit/>
          </a:bodyPr>
          <a:lstStyle/>
          <a:p>
            <a:r>
              <a:rPr lang="en-US" sz="900" dirty="0"/>
              <a:t>Slide </a:t>
            </a:r>
            <a:fld id="{F52D775E-9167-40E6-B7F3-15EBA06E90E2}" type="slidenum">
              <a:rPr lang="en-US" sz="900"/>
              <a:pPr/>
              <a:t>56</a:t>
            </a:fld>
            <a:endParaRPr lang="en-US" sz="900" dirty="0"/>
          </a:p>
        </p:txBody>
      </p:sp>
      <p:sp>
        <p:nvSpPr>
          <p:cNvPr id="4" name="TextBox 3"/>
          <p:cNvSpPr txBox="1"/>
          <p:nvPr/>
        </p:nvSpPr>
        <p:spPr>
          <a:xfrm>
            <a:off x="114300" y="2636912"/>
            <a:ext cx="8922196" cy="2592288"/>
          </a:xfrm>
          <a:prstGeom prst="rect">
            <a:avLst/>
          </a:prstGeom>
          <a:noFill/>
        </p:spPr>
        <p:txBody>
          <a:bodyPr wrap="square" rtlCol="0">
            <a:noAutofit/>
          </a:bodyPr>
          <a:lstStyle/>
          <a:p>
            <a:r>
              <a:rPr lang="en-US" i="1" dirty="0" smtClean="0">
                <a:solidFill>
                  <a:srgbClr val="C00000"/>
                </a:solidFill>
              </a:rPr>
              <a:t>3. Controlling Arbitration Costs</a:t>
            </a:r>
          </a:p>
          <a:p>
            <a:pPr marL="685800" lvl="2" indent="-228600">
              <a:buFont typeface="+mj-lt"/>
              <a:buAutoNum type="alphaLcParenR"/>
            </a:pPr>
            <a:r>
              <a:rPr lang="en-US" sz="1200" dirty="0" smtClean="0"/>
              <a:t>“Alternative Dispute Resolution Basics FAQs”, American Arbitration Association, AAA Online Library. </a:t>
            </a:r>
          </a:p>
          <a:p>
            <a:pPr marL="685800" lvl="2" indent="-228600">
              <a:buFont typeface="+mj-lt"/>
              <a:buAutoNum type="alphaLcParenR"/>
            </a:pPr>
            <a:r>
              <a:rPr lang="en-US" sz="1200" dirty="0" smtClean="0"/>
              <a:t>“</a:t>
            </a:r>
            <a:r>
              <a:rPr lang="en-US" sz="1200" dirty="0"/>
              <a:t>Corporate </a:t>
            </a:r>
            <a:r>
              <a:rPr lang="en-US" sz="1200" dirty="0" smtClean="0"/>
              <a:t>Choices </a:t>
            </a:r>
            <a:r>
              <a:rPr lang="en-US" sz="1200" dirty="0"/>
              <a:t>in International Arbitration – Industry Perspectives”, </a:t>
            </a:r>
            <a:r>
              <a:rPr lang="en-US" sz="1200" i="1" dirty="0"/>
              <a:t>2013 International Arbitration Survey</a:t>
            </a:r>
            <a:r>
              <a:rPr lang="en-US" sz="1200" dirty="0"/>
              <a:t>, Price Waterhouse Coopers and Queen Mary University of London, 2013.</a:t>
            </a:r>
          </a:p>
          <a:p>
            <a:pPr marL="685800" lvl="2" indent="-228600">
              <a:buFont typeface="+mj-lt"/>
              <a:buAutoNum type="alphaLcParenR"/>
            </a:pPr>
            <a:r>
              <a:rPr lang="en-US" sz="1200" dirty="0" smtClean="0"/>
              <a:t>“CPR Global Rules for Accelerated Commercial Arbitration”, CPR, August 2009.</a:t>
            </a:r>
          </a:p>
          <a:p>
            <a:pPr marL="685800" lvl="2" indent="-228600">
              <a:buFont typeface="+mj-lt"/>
              <a:buAutoNum type="alphaLcParenR"/>
            </a:pPr>
            <a:r>
              <a:rPr lang="en-US" sz="1200" dirty="0" smtClean="0"/>
              <a:t>“CPR Protocol on Determination of Damages in Arbitration”, CPR, 2010.</a:t>
            </a:r>
          </a:p>
          <a:p>
            <a:pPr marL="685800" lvl="2" indent="-228600">
              <a:buFont typeface="+mj-lt"/>
              <a:buAutoNum type="alphaLcParenR"/>
            </a:pPr>
            <a:r>
              <a:rPr lang="en-US" sz="1200" dirty="0" smtClean="0"/>
              <a:t>“CPR Protocol on Disclosure of Documents and Presentation of Witnesses in Commercial Arbitration”, CPR, 2009.</a:t>
            </a:r>
          </a:p>
          <a:p>
            <a:pPr marL="685800" lvl="2" indent="-228600">
              <a:buFont typeface="+mj-lt"/>
              <a:buAutoNum type="alphaLcParenR"/>
            </a:pPr>
            <a:r>
              <a:rPr lang="en-US" sz="1200" dirty="0" smtClean="0"/>
              <a:t>“Protocol for E-Disclosure in Arbitration”, Chartered Institute of Arbitrators, October 2008.</a:t>
            </a:r>
          </a:p>
          <a:p>
            <a:pPr marL="685800" lvl="2" indent="-228600">
              <a:buFont typeface="+mj-lt"/>
              <a:buAutoNum type="alphaLcParenR"/>
            </a:pPr>
            <a:r>
              <a:rPr lang="en-US" sz="1200" dirty="0" smtClean="0"/>
              <a:t>“Protocols for Expeditious, Cost-Effective Commercial Arbitration”, College of Commercial Arbitrators, 2010.</a:t>
            </a:r>
          </a:p>
          <a:p>
            <a:pPr marL="685800" lvl="2" indent="-228600">
              <a:buFont typeface="+mj-lt"/>
              <a:buAutoNum type="alphaLcParenR"/>
            </a:pPr>
            <a:r>
              <a:rPr lang="en-US" sz="1200" dirty="0"/>
              <a:t>S. Nesbitt et al, “The Cost of International Arbitration”, Lovells, July 2008</a:t>
            </a:r>
            <a:r>
              <a:rPr lang="en-US" sz="1200" dirty="0" smtClean="0"/>
              <a:t>.</a:t>
            </a:r>
          </a:p>
          <a:p>
            <a:pPr marL="685800" lvl="2" indent="-228600">
              <a:buFont typeface="+mj-lt"/>
              <a:buAutoNum type="alphaLcParenR"/>
            </a:pPr>
            <a:r>
              <a:rPr lang="en-US" sz="1200" dirty="0" smtClean="0"/>
              <a:t>“</a:t>
            </a:r>
            <a:r>
              <a:rPr lang="en-US" sz="1200" dirty="0"/>
              <a:t>Techniques for Controlling Time and Costs in Arbitration – Report from the ICC Commission on Arbitration”, ICC, 2007.</a:t>
            </a:r>
          </a:p>
          <a:p>
            <a:pPr marL="685800" lvl="2" indent="-228600">
              <a:buFont typeface="+mj-lt"/>
              <a:buAutoNum type="alphaLcParenR"/>
            </a:pPr>
            <a:r>
              <a:rPr lang="en-US" sz="1200" dirty="0" smtClean="0"/>
              <a:t>T. E. Willging</a:t>
            </a:r>
            <a:r>
              <a:rPr lang="en-US" sz="1200" dirty="0"/>
              <a:t> </a:t>
            </a:r>
            <a:r>
              <a:rPr lang="en-US" sz="1200" dirty="0" smtClean="0"/>
              <a:t>et al, “In Their Words: Attorney Views About Costs and Procedures in Civil Litigation”, Federal Judicial Center, 2010.</a:t>
            </a:r>
            <a:endParaRPr lang="en-US" sz="1200" dirty="0"/>
          </a:p>
          <a:p>
            <a:endParaRPr lang="en-US" i="1" dirty="0">
              <a:solidFill>
                <a:srgbClr val="FF0000"/>
              </a:solidFill>
            </a:endParaRP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Rectangle 5"/>
          <p:cNvSpPr/>
          <p:nvPr/>
        </p:nvSpPr>
        <p:spPr>
          <a:xfrm>
            <a:off x="114300" y="5301208"/>
            <a:ext cx="8568952" cy="1166936"/>
          </a:xfrm>
          <a:prstGeom prst="rect">
            <a:avLst/>
          </a:prstGeom>
        </p:spPr>
        <p:txBody>
          <a:bodyPr wrap="square">
            <a:noAutofit/>
          </a:bodyPr>
          <a:lstStyle/>
          <a:p>
            <a:r>
              <a:rPr lang="en-US" i="1" dirty="0" smtClean="0">
                <a:solidFill>
                  <a:srgbClr val="C00000"/>
                </a:solidFill>
              </a:rPr>
              <a:t>4. Mediation</a:t>
            </a:r>
          </a:p>
          <a:p>
            <a:pPr marL="685800" lvl="1" indent="-228600">
              <a:buFont typeface="+mj-lt"/>
              <a:buAutoNum type="alphaLcParenR"/>
            </a:pPr>
            <a:r>
              <a:rPr lang="en-US" sz="1200" dirty="0" smtClean="0"/>
              <a:t>“Report of the CPR Patent Mediation Task Force – Effective Practices Protocol”, Draft report, CPR, January 2013.</a:t>
            </a:r>
          </a:p>
          <a:p>
            <a:pPr marL="685800" lvl="1" indent="-228600">
              <a:buFont typeface="+mj-lt"/>
              <a:buAutoNum type="alphaLcParenR"/>
            </a:pPr>
            <a:r>
              <a:rPr lang="en-US" sz="1200" dirty="0"/>
              <a:t>E. Sussman, “The Reasons for Mediation’s Bright Future”, </a:t>
            </a:r>
            <a:r>
              <a:rPr lang="en-US" sz="1200" i="1" dirty="0"/>
              <a:t>New York Dispute Resolution Lawyer</a:t>
            </a:r>
            <a:r>
              <a:rPr lang="en-US" sz="1200" dirty="0"/>
              <a:t>, New York State Bar Association, Vol.1, No. 1, Fall 2008.</a:t>
            </a:r>
          </a:p>
          <a:p>
            <a:pPr marL="685800" lvl="1" indent="-228600">
              <a:buFont typeface="+mj-lt"/>
              <a:buAutoNum type="alphaLcParenR"/>
            </a:pPr>
            <a:endParaRPr lang="en-US" sz="1200" dirty="0" smtClean="0"/>
          </a:p>
          <a:p>
            <a:r>
              <a:rPr lang="en-US" dirty="0" smtClean="0"/>
              <a:t>	</a:t>
            </a:r>
            <a:endParaRPr lang="en-US" dirty="0"/>
          </a:p>
        </p:txBody>
      </p:sp>
    </p:spTree>
    <p:extLst>
      <p:ext uri="{BB962C8B-B14F-4D97-AF65-F5344CB8AC3E}">
        <p14:creationId xmlns:p14="http://schemas.microsoft.com/office/powerpoint/2010/main" val="4077077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08720"/>
            <a:ext cx="8856984" cy="5544616"/>
          </a:xfrm>
          <a:prstGeom prst="rect">
            <a:avLst/>
          </a:prstGeom>
          <a:noFill/>
        </p:spPr>
        <p:txBody>
          <a:bodyPr wrap="square" rtlCol="0">
            <a:noAutofit/>
          </a:bodyPr>
          <a:lstStyle/>
          <a:p>
            <a:r>
              <a:rPr lang="en-US" sz="1600" u="sng" dirty="0" smtClean="0"/>
              <a:t>Basically the neutral’s problem</a:t>
            </a:r>
            <a:r>
              <a:rPr lang="en-US" sz="1600" dirty="0" smtClean="0"/>
              <a:t> -- classic marketing </a:t>
            </a:r>
          </a:p>
          <a:p>
            <a:endParaRPr lang="en-US" sz="1600" dirty="0" smtClean="0"/>
          </a:p>
          <a:p>
            <a:r>
              <a:rPr lang="en-US" sz="1600" dirty="0" smtClean="0"/>
              <a:t>	-- </a:t>
            </a:r>
            <a:r>
              <a:rPr lang="en-US" dirty="0" smtClean="0">
                <a:solidFill>
                  <a:schemeClr val="tx2"/>
                </a:solidFill>
              </a:rPr>
              <a:t>HOW DO WE GET WORD OUT TO OUR TARGET AUDIENCE</a:t>
            </a:r>
            <a:r>
              <a:rPr lang="en-US" dirty="0" smtClean="0"/>
              <a:t>?</a:t>
            </a:r>
            <a:br>
              <a:rPr lang="en-US" dirty="0" smtClean="0"/>
            </a:br>
            <a:r>
              <a:rPr lang="en-US" sz="1400" dirty="0" smtClean="0"/>
              <a:t>		</a:t>
            </a:r>
            <a:br>
              <a:rPr lang="en-US" sz="1400" dirty="0" smtClean="0"/>
            </a:br>
            <a:r>
              <a:rPr lang="en-US" sz="1600" dirty="0" smtClean="0"/>
              <a:t>A) Institutions (e.g. AAA/ICDR, JAMS, WIPO, CPR, LCIA)</a:t>
            </a:r>
          </a:p>
          <a:p>
            <a:pPr marL="742950" lvl="1" indent="-285750">
              <a:buFont typeface="Wingdings" panose="05000000000000000000" pitchFamily="2" charset="2"/>
              <a:buChar char="v"/>
            </a:pPr>
            <a:r>
              <a:rPr lang="en-US" sz="1400" dirty="0" smtClean="0"/>
              <a:t>Appointing authorities maintain lists of qualified neutrals, often quite difficult to become listed as institutions maintain very high standards for entry and are also dictated by market demand</a:t>
            </a:r>
          </a:p>
          <a:p>
            <a:pPr marL="1200150" lvl="2" indent="-285750">
              <a:buFont typeface="Wingdings" panose="05000000000000000000" pitchFamily="2" charset="2"/>
              <a:buChar char="Ø"/>
            </a:pPr>
            <a:r>
              <a:rPr lang="en-US" sz="1400" dirty="0" smtClean="0"/>
              <a:t>Institutions use selection procedures, often committees/personnel (in-house, outside or both)</a:t>
            </a:r>
          </a:p>
          <a:p>
            <a:pPr marL="0" lvl="1"/>
            <a:r>
              <a:rPr lang="en-US" sz="1600" dirty="0" smtClean="0"/>
              <a:t/>
            </a:r>
            <a:br>
              <a:rPr lang="en-US" sz="1600" dirty="0" smtClean="0"/>
            </a:br>
            <a:r>
              <a:rPr lang="en-US" sz="1600" dirty="0" smtClean="0"/>
              <a:t>B) Neutrals </a:t>
            </a:r>
          </a:p>
          <a:p>
            <a:pPr marL="742950" lvl="2" indent="-285750">
              <a:buFont typeface="Wingdings" panose="05000000000000000000" pitchFamily="2" charset="2"/>
              <a:buChar char="v"/>
            </a:pPr>
            <a:r>
              <a:rPr lang="en-US" sz="1400" dirty="0" smtClean="0"/>
              <a:t>Traditional reputational approach: typically built up on a case-by-case basis as counsel appear before or have experience with particular neutrals</a:t>
            </a:r>
          </a:p>
          <a:p>
            <a:pPr marL="1200150" lvl="3" indent="-285750">
              <a:buFont typeface="Wingdings" panose="05000000000000000000" pitchFamily="2" charset="2"/>
              <a:buChar char="Ø"/>
            </a:pPr>
            <a:r>
              <a:rPr lang="en-US" sz="1400" dirty="0" smtClean="0"/>
              <a:t>Word of mouth discussions amongst professionals </a:t>
            </a:r>
          </a:p>
          <a:p>
            <a:pPr marL="1200150" lvl="3" indent="-285750">
              <a:buFont typeface="Wingdings" panose="05000000000000000000" pitchFamily="2" charset="2"/>
              <a:buChar char="Ø"/>
            </a:pPr>
            <a:r>
              <a:rPr lang="en-US" sz="1400" dirty="0" smtClean="0"/>
              <a:t>Personal referrals among counsel; large law firms often maintain lists of preferred neutrals; judges may recommend neutrals</a:t>
            </a:r>
          </a:p>
          <a:p>
            <a:pPr marL="742950" lvl="2" indent="-285750">
              <a:buFont typeface="Wingdings" panose="05000000000000000000" pitchFamily="2" charset="2"/>
              <a:buChar char="v"/>
            </a:pPr>
            <a:r>
              <a:rPr lang="en-US" sz="1400" dirty="0" smtClean="0"/>
              <a:t>Neutrals also publish, attend conferences, teach; reporting in mass and legal media; etc.</a:t>
            </a:r>
          </a:p>
          <a:p>
            <a:pPr marL="742950" lvl="2" indent="-285750">
              <a:buFont typeface="Wingdings" panose="05000000000000000000" pitchFamily="2" charset="2"/>
              <a:buChar char="v"/>
            </a:pPr>
            <a:r>
              <a:rPr lang="en-US" sz="1400" dirty="0" smtClean="0"/>
              <a:t>Professional organizations and Institutions often list their neutrals on their websites (access may be restricted to members) </a:t>
            </a:r>
          </a:p>
          <a:p>
            <a:pPr marL="742950" lvl="2" indent="-285750">
              <a:buFont typeface="Wingdings" panose="05000000000000000000" pitchFamily="2" charset="2"/>
              <a:buChar char="v"/>
            </a:pPr>
            <a:r>
              <a:rPr lang="en-US" sz="1400" dirty="0" smtClean="0"/>
              <a:t>Law firm/neutral websites </a:t>
            </a:r>
          </a:p>
          <a:p>
            <a:pPr marL="742950" lvl="2" indent="-285750">
              <a:buFont typeface="Wingdings" panose="05000000000000000000" pitchFamily="2" charset="2"/>
              <a:buChar char="v"/>
            </a:pPr>
            <a:r>
              <a:rPr lang="en-US" sz="1400" dirty="0" smtClean="0"/>
              <a:t>Web sites devoted to marketing neutrals -- legitimate sites are very selective, as to neutral’s experience and reputation, in who they list (e.g. NADN – Nat’l Assoc of Distinguished Neutrals, IMI); but there are fraudulent marketing web sites that are merely “pay to list” sites which are absolutely useless</a:t>
            </a:r>
          </a:p>
          <a:p>
            <a:pPr marL="742950" lvl="2" indent="-285750">
              <a:buFont typeface="Wingdings" panose="05000000000000000000" pitchFamily="2" charset="2"/>
              <a:buChar char="v"/>
            </a:pPr>
            <a:r>
              <a:rPr lang="en-US" sz="1400" dirty="0" smtClean="0"/>
              <a:t>Advertisements by neutrals and/or their firms in legal newspapers</a:t>
            </a:r>
            <a:endParaRPr lang="en-US" sz="1400" dirty="0"/>
          </a:p>
        </p:txBody>
      </p:sp>
      <p:sp>
        <p:nvSpPr>
          <p:cNvPr id="3" name="Rectangle 2"/>
          <p:cNvSpPr>
            <a:spLocks noGrp="1" noChangeArrowheads="1"/>
          </p:cNvSpPr>
          <p:nvPr/>
        </p:nvSpPr>
        <p:spPr bwMode="auto">
          <a:xfrm>
            <a:off x="114300" y="210953"/>
            <a:ext cx="4889748" cy="84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sz="2400" i="1" dirty="0" smtClean="0">
                <a:solidFill>
                  <a:srgbClr val="C00000"/>
                </a:solidFill>
              </a:rPr>
              <a:t>Learning of Neutrals</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6</a:t>
            </a:fld>
            <a:endParaRPr lang="en-US" sz="1000" dirty="0" smtClean="0"/>
          </a:p>
        </p:txBody>
      </p:sp>
    </p:spTree>
    <p:extLst>
      <p:ext uri="{BB962C8B-B14F-4D97-AF65-F5344CB8AC3E}">
        <p14:creationId xmlns:p14="http://schemas.microsoft.com/office/powerpoint/2010/main" val="1362012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nvSpPr>
        <p:spPr bwMode="auto">
          <a:xfrm>
            <a:off x="114300" y="260648"/>
            <a:ext cx="4889748" cy="926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sz="2400" i="1" dirty="0" smtClean="0">
                <a:solidFill>
                  <a:srgbClr val="C00000"/>
                </a:solidFill>
              </a:rPr>
              <a:t>Selecting a Neutral</a:t>
            </a:r>
          </a:p>
        </p:txBody>
      </p:sp>
      <p:sp>
        <p:nvSpPr>
          <p:cNvPr id="4" name="TextBox 3"/>
          <p:cNvSpPr txBox="1"/>
          <p:nvPr/>
        </p:nvSpPr>
        <p:spPr>
          <a:xfrm>
            <a:off x="179512" y="908720"/>
            <a:ext cx="8892480" cy="5588024"/>
          </a:xfrm>
          <a:prstGeom prst="rect">
            <a:avLst/>
          </a:prstGeom>
          <a:noFill/>
        </p:spPr>
        <p:txBody>
          <a:bodyPr wrap="square" rtlCol="0">
            <a:noAutofit/>
          </a:bodyPr>
          <a:lstStyle/>
          <a:p>
            <a:pPr marL="0" lvl="2"/>
            <a:endParaRPr lang="en-US" sz="1000" dirty="0" smtClean="0"/>
          </a:p>
          <a:p>
            <a:pPr marL="0" lvl="2"/>
            <a:r>
              <a:rPr lang="en-US" sz="2000" b="1" dirty="0" smtClean="0">
                <a:solidFill>
                  <a:schemeClr val="tx2"/>
                </a:solidFill>
              </a:rPr>
              <a:t>Goal: Identify several candidates and rank them. Select them in rank order.  If possible, select more than one to yield alternates.</a:t>
            </a:r>
          </a:p>
          <a:p>
            <a:pPr marL="0" lvl="2"/>
            <a:endParaRPr lang="en-US" sz="2000" b="1" dirty="0" smtClean="0">
              <a:solidFill>
                <a:schemeClr val="tx2"/>
              </a:solidFill>
            </a:endParaRPr>
          </a:p>
          <a:p>
            <a:pPr marL="0" lvl="2"/>
            <a:r>
              <a:rPr lang="en-US" sz="2000" b="1" dirty="0" smtClean="0">
                <a:solidFill>
                  <a:schemeClr val="tx2"/>
                </a:solidFill>
              </a:rPr>
              <a:t>Match the neutrals to the specifics of the dispute.  </a:t>
            </a:r>
          </a:p>
          <a:p>
            <a:pPr marL="0" lvl="2"/>
            <a:endParaRPr lang="en-US" sz="2000" b="1" dirty="0" smtClean="0">
              <a:solidFill>
                <a:schemeClr val="tx2"/>
              </a:solidFill>
            </a:endParaRPr>
          </a:p>
          <a:p>
            <a:pPr marL="800100" lvl="3" indent="-342900">
              <a:buFont typeface="Wingdings" panose="05000000000000000000" pitchFamily="2" charset="2"/>
              <a:buChar char="v"/>
            </a:pPr>
            <a:r>
              <a:rPr lang="en-US" b="1" dirty="0" smtClean="0">
                <a:solidFill>
                  <a:schemeClr val="tx2"/>
                </a:solidFill>
              </a:rPr>
              <a:t>Disputes are widely different; neutrals are widely different in terms of experience, expertise, background, temperament, med/arb philosophy, etc.</a:t>
            </a:r>
            <a:endParaRPr lang="en-US" b="1" dirty="0">
              <a:solidFill>
                <a:schemeClr val="tx2"/>
              </a:solidFill>
            </a:endParaRPr>
          </a:p>
          <a:p>
            <a:pPr marL="800100" lvl="3" indent="-342900">
              <a:buFont typeface="Wingdings" panose="05000000000000000000" pitchFamily="2" charset="2"/>
              <a:buChar char="v"/>
            </a:pPr>
            <a:r>
              <a:rPr lang="en-US" b="1" dirty="0">
                <a:solidFill>
                  <a:schemeClr val="tx2"/>
                </a:solidFill>
              </a:rPr>
              <a:t>There is no “one neutral fits all”.  </a:t>
            </a:r>
          </a:p>
          <a:p>
            <a:pPr marL="457200" lvl="3"/>
            <a:endParaRPr lang="en-US" sz="2000" b="1" dirty="0">
              <a:solidFill>
                <a:schemeClr val="tx2"/>
              </a:solidFill>
            </a:endParaRPr>
          </a:p>
          <a:p>
            <a:r>
              <a:rPr lang="en-US" sz="2000" dirty="0">
                <a:solidFill>
                  <a:srgbClr val="C00000"/>
                </a:solidFill>
              </a:rPr>
              <a:t>The </a:t>
            </a:r>
            <a:r>
              <a:rPr lang="en-US" sz="2000" dirty="0" smtClean="0">
                <a:solidFill>
                  <a:srgbClr val="C00000"/>
                </a:solidFill>
              </a:rPr>
              <a:t>approach:  Carefully </a:t>
            </a:r>
            <a:r>
              <a:rPr lang="en-US" sz="2000" dirty="0">
                <a:solidFill>
                  <a:srgbClr val="C00000"/>
                </a:solidFill>
              </a:rPr>
              <a:t>think </a:t>
            </a:r>
            <a:r>
              <a:rPr lang="en-US" sz="2000" dirty="0" smtClean="0">
                <a:solidFill>
                  <a:srgbClr val="C00000"/>
                </a:solidFill>
              </a:rPr>
              <a:t>about, formulate and then follow an </a:t>
            </a:r>
          </a:p>
          <a:p>
            <a:r>
              <a:rPr lang="en-US" sz="2000" dirty="0">
                <a:solidFill>
                  <a:srgbClr val="C00000"/>
                </a:solidFill>
              </a:rPr>
              <a:t>	</a:t>
            </a:r>
            <a:r>
              <a:rPr lang="en-US" sz="2000" dirty="0" smtClean="0">
                <a:solidFill>
                  <a:srgbClr val="C00000"/>
                </a:solidFill>
              </a:rPr>
              <a:t>	appropriate </a:t>
            </a:r>
            <a:r>
              <a:rPr lang="en-US" sz="2000" dirty="0">
                <a:solidFill>
                  <a:srgbClr val="C00000"/>
                </a:solidFill>
              </a:rPr>
              <a:t>process </a:t>
            </a:r>
            <a:r>
              <a:rPr lang="en-US" sz="2000" dirty="0" smtClean="0">
                <a:solidFill>
                  <a:srgbClr val="C00000"/>
                </a:solidFill>
              </a:rPr>
              <a:t>of selecting </a:t>
            </a:r>
            <a:r>
              <a:rPr lang="en-US" sz="2000" dirty="0">
                <a:solidFill>
                  <a:srgbClr val="C00000"/>
                </a:solidFill>
              </a:rPr>
              <a:t>a </a:t>
            </a:r>
            <a:r>
              <a:rPr lang="en-US" sz="2000" dirty="0" smtClean="0">
                <a:solidFill>
                  <a:srgbClr val="C00000"/>
                </a:solidFill>
              </a:rPr>
              <a:t>neutral that takes into</a:t>
            </a:r>
          </a:p>
          <a:p>
            <a:r>
              <a:rPr lang="en-US" sz="2000" dirty="0">
                <a:solidFill>
                  <a:srgbClr val="C00000"/>
                </a:solidFill>
              </a:rPr>
              <a:t>	</a:t>
            </a:r>
            <a:r>
              <a:rPr lang="en-US" sz="2000" dirty="0" smtClean="0">
                <a:solidFill>
                  <a:srgbClr val="C00000"/>
                </a:solidFill>
              </a:rPr>
              <a:t>	account the primary characteristics of the dispute.  </a:t>
            </a:r>
          </a:p>
          <a:p>
            <a:r>
              <a:rPr lang="en-US" sz="2000" dirty="0">
                <a:solidFill>
                  <a:srgbClr val="C00000"/>
                </a:solidFill>
              </a:rPr>
              <a:t>	</a:t>
            </a:r>
            <a:r>
              <a:rPr lang="en-US" sz="2000" dirty="0" smtClean="0">
                <a:solidFill>
                  <a:srgbClr val="C00000"/>
                </a:solidFill>
              </a:rPr>
              <a:t>	Avoid selecting anyone without adequate forethought. </a:t>
            </a:r>
            <a:endParaRPr lang="en-US" sz="2000" dirty="0">
              <a:solidFill>
                <a:srgbClr val="C00000"/>
              </a:solidFill>
            </a:endParaRPr>
          </a:p>
          <a:p>
            <a:r>
              <a:rPr lang="en-US" sz="2000" dirty="0">
                <a:solidFill>
                  <a:srgbClr val="C00000"/>
                </a:solidFill>
              </a:rPr>
              <a:t>	            </a:t>
            </a:r>
            <a:r>
              <a:rPr lang="en-US" sz="2000" dirty="0" smtClean="0">
                <a:solidFill>
                  <a:srgbClr val="C00000"/>
                </a:solidFill>
              </a:rPr>
              <a:t> If the results are not </a:t>
            </a:r>
            <a:r>
              <a:rPr lang="en-US" sz="2000" dirty="0">
                <a:solidFill>
                  <a:srgbClr val="C00000"/>
                </a:solidFill>
              </a:rPr>
              <a:t>what you </a:t>
            </a:r>
            <a:r>
              <a:rPr lang="en-US" sz="2000" dirty="0" smtClean="0">
                <a:solidFill>
                  <a:srgbClr val="C00000"/>
                </a:solidFill>
              </a:rPr>
              <a:t>want</a:t>
            </a:r>
            <a:r>
              <a:rPr lang="en-US" sz="2000" dirty="0">
                <a:solidFill>
                  <a:srgbClr val="C00000"/>
                </a:solidFill>
              </a:rPr>
              <a:t>, modify the </a:t>
            </a:r>
            <a:r>
              <a:rPr lang="en-US" sz="2000" dirty="0" smtClean="0">
                <a:solidFill>
                  <a:srgbClr val="C00000"/>
                </a:solidFill>
              </a:rPr>
              <a:t>process</a:t>
            </a:r>
          </a:p>
          <a:p>
            <a:r>
              <a:rPr lang="en-US" sz="2000" dirty="0">
                <a:solidFill>
                  <a:srgbClr val="C00000"/>
                </a:solidFill>
              </a:rPr>
              <a:t>	</a:t>
            </a:r>
            <a:r>
              <a:rPr lang="en-US" sz="2000" dirty="0" smtClean="0">
                <a:solidFill>
                  <a:srgbClr val="C00000"/>
                </a:solidFill>
              </a:rPr>
              <a:t>             accordingly </a:t>
            </a:r>
            <a:r>
              <a:rPr lang="en-US" sz="2000" dirty="0">
                <a:solidFill>
                  <a:srgbClr val="C00000"/>
                </a:solidFill>
              </a:rPr>
              <a:t>and iterate it.  </a:t>
            </a:r>
          </a:p>
          <a:p>
            <a:pPr marL="0" lvl="2"/>
            <a:endParaRPr lang="en-US" sz="2000" b="1" dirty="0" smtClean="0">
              <a:solidFill>
                <a:schemeClr val="tx2"/>
              </a:solidFill>
            </a:endParaRPr>
          </a:p>
          <a:p>
            <a:pPr marL="0" lvl="2"/>
            <a:endParaRPr lang="en-US" sz="2000" b="1" dirty="0">
              <a:solidFill>
                <a:schemeClr val="tx2"/>
              </a:solidFill>
            </a:endParaRPr>
          </a:p>
          <a:p>
            <a:pPr marL="0" lvl="2"/>
            <a:endParaRPr lang="en-US" sz="2000" b="1" dirty="0" smtClean="0">
              <a:solidFill>
                <a:schemeClr val="tx2"/>
              </a:solidFill>
            </a:endParaRPr>
          </a:p>
          <a:p>
            <a:pPr marL="0" lvl="2"/>
            <a:endParaRPr lang="en-US" sz="2000" b="1" dirty="0">
              <a:solidFill>
                <a:schemeClr val="tx2"/>
              </a:solidFill>
            </a:endParaRPr>
          </a:p>
          <a:p>
            <a:pPr marL="0" lvl="2"/>
            <a:endParaRPr lang="en-US" sz="2000" b="1" dirty="0">
              <a:solidFill>
                <a:schemeClr val="tx2"/>
              </a:solidFill>
            </a:endParaRPr>
          </a:p>
          <a:p>
            <a:pPr marL="0" lvl="2"/>
            <a:endParaRPr lang="en-US" sz="2000" b="1" dirty="0">
              <a:solidFill>
                <a:schemeClr val="tx2"/>
              </a:solidFill>
            </a:endParaRPr>
          </a:p>
          <a:p>
            <a:pPr marL="0" lvl="2"/>
            <a:endParaRPr lang="en-US" sz="2000" b="1" dirty="0" smtClean="0">
              <a:solidFill>
                <a:schemeClr val="tx2"/>
              </a:solidFill>
            </a:endParaRPr>
          </a:p>
          <a:p>
            <a:pPr marL="0" lvl="2"/>
            <a:endParaRPr lang="en-US" sz="2000" b="1" dirty="0" smtClean="0">
              <a:solidFill>
                <a:schemeClr val="tx2"/>
              </a:solidFill>
            </a:endParaRPr>
          </a:p>
          <a:p>
            <a:pPr marL="0" lvl="2"/>
            <a:endParaRPr lang="en-US" sz="1000" dirty="0" smtClean="0"/>
          </a:p>
          <a:p>
            <a:pPr marL="0" lvl="2"/>
            <a:endParaRPr lang="en-US" sz="1000" dirty="0" smtClean="0"/>
          </a:p>
        </p:txBody>
      </p:sp>
      <p:sp>
        <p:nvSpPr>
          <p:cNvPr id="6" name="TextBox 5"/>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7" name="TextBox 6"/>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7</a:t>
            </a:fld>
            <a:endParaRPr lang="en-US" sz="1000" dirty="0" smtClean="0"/>
          </a:p>
        </p:txBody>
      </p:sp>
    </p:spTree>
    <p:extLst>
      <p:ext uri="{BB962C8B-B14F-4D97-AF65-F5344CB8AC3E}">
        <p14:creationId xmlns:p14="http://schemas.microsoft.com/office/powerpoint/2010/main" val="3573888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037928"/>
            <a:ext cx="8928992" cy="5631432"/>
          </a:xfrm>
          <a:prstGeom prst="rect">
            <a:avLst/>
          </a:prstGeom>
        </p:spPr>
        <p:txBody>
          <a:bodyPr>
            <a:noAutofit/>
          </a:bodyPr>
          <a:lstStyle/>
          <a:p>
            <a:pPr marL="285750" lvl="2" indent="-285750">
              <a:buFont typeface="Wingdings" panose="05000000000000000000" pitchFamily="2" charset="2"/>
              <a:buChar char="v"/>
            </a:pPr>
            <a:r>
              <a:rPr lang="en-US" sz="1400" dirty="0" smtClean="0"/>
              <a:t>Decide if you want a neutral to have any substantive/legal expertise in the field of the dispute</a:t>
            </a:r>
          </a:p>
          <a:p>
            <a:pPr marL="742950" lvl="3" indent="-285750">
              <a:buFont typeface="Wingdings" panose="05000000000000000000" pitchFamily="2" charset="2"/>
              <a:buChar char="Ø"/>
            </a:pPr>
            <a:r>
              <a:rPr lang="en-US" sz="1400" dirty="0" smtClean="0"/>
              <a:t>if you are </a:t>
            </a:r>
            <a:r>
              <a:rPr lang="en-US" sz="1400" dirty="0"/>
              <a:t>advocating a position contrary to common wisdom in the </a:t>
            </a:r>
            <a:r>
              <a:rPr lang="en-US" sz="1400" dirty="0" smtClean="0"/>
              <a:t>area or prefer to have someone with no preconceived notions whatsoever based on prior experience, you might want </a:t>
            </a:r>
            <a:r>
              <a:rPr lang="en-US" sz="1400" dirty="0"/>
              <a:t>someone who has no </a:t>
            </a:r>
            <a:r>
              <a:rPr lang="en-US" sz="1400" dirty="0" smtClean="0"/>
              <a:t>knowledge of the field/ technology in question</a:t>
            </a:r>
          </a:p>
          <a:p>
            <a:pPr marL="1200150" lvl="4" indent="-285750">
              <a:buFont typeface="Courier New" panose="02070309020205020404" pitchFamily="49" charset="0"/>
              <a:buChar char="o"/>
            </a:pPr>
            <a:r>
              <a:rPr lang="en-US" sz="1400" dirty="0" smtClean="0"/>
              <a:t>allows both parties an opportunity to teach the neutral</a:t>
            </a:r>
          </a:p>
          <a:p>
            <a:pPr marL="1200150" lvl="4" indent="-285750">
              <a:buFont typeface="Courier New" panose="02070309020205020404" pitchFamily="49" charset="0"/>
              <a:buChar char="o"/>
            </a:pPr>
            <a:r>
              <a:rPr lang="en-US" sz="1400" dirty="0" smtClean="0"/>
              <a:t>alternatively, if your position comports with common wisdom and you want that person to credibly cut through misconceptions put forth by the other side, then expert in the field may make sense</a:t>
            </a:r>
            <a:br>
              <a:rPr lang="en-US" sz="1400" dirty="0" smtClean="0"/>
            </a:br>
            <a:endParaRPr lang="en-US" sz="1000" dirty="0" smtClean="0"/>
          </a:p>
          <a:p>
            <a:pPr marL="285750" lvl="2" indent="-285750">
              <a:buFont typeface="Wingdings" panose="05000000000000000000" pitchFamily="2" charset="2"/>
              <a:buChar char="v"/>
            </a:pPr>
            <a:r>
              <a:rPr lang="en-US" sz="1400" dirty="0"/>
              <a:t>ADR clause may specify necessary </a:t>
            </a:r>
            <a:r>
              <a:rPr lang="en-US" sz="1400" dirty="0" smtClean="0"/>
              <a:t>qualifications (e.g., </a:t>
            </a:r>
            <a:r>
              <a:rPr lang="en-US" sz="1400" dirty="0"/>
              <a:t>experience, expertise, </a:t>
            </a:r>
            <a:r>
              <a:rPr lang="en-US" sz="1400" dirty="0" smtClean="0"/>
              <a:t>training, education, nationality, language); </a:t>
            </a:r>
            <a:r>
              <a:rPr lang="en-US" sz="1400" dirty="0"/>
              <a:t>but </a:t>
            </a:r>
            <a:r>
              <a:rPr lang="en-US" sz="1400" dirty="0" smtClean="0"/>
              <a:t>qualifications </a:t>
            </a:r>
            <a:r>
              <a:rPr lang="en-US" sz="1400" dirty="0"/>
              <a:t>may be too narrowly </a:t>
            </a:r>
            <a:r>
              <a:rPr lang="en-US" sz="1400" dirty="0" smtClean="0"/>
              <a:t>drawn</a:t>
            </a:r>
          </a:p>
          <a:p>
            <a:pPr marL="742950" lvl="3" indent="-285750">
              <a:buFont typeface="Wingdings" panose="05000000000000000000" pitchFamily="2" charset="2"/>
              <a:buChar char="Ø"/>
            </a:pPr>
            <a:r>
              <a:rPr lang="en-US" sz="1400" dirty="0" smtClean="0"/>
              <a:t>if </a:t>
            </a:r>
            <a:r>
              <a:rPr lang="en-US" sz="1400" dirty="0"/>
              <a:t>qualifications are too narrowly drawn, then, in practice, no neutral will qualify or will be very hard to </a:t>
            </a:r>
            <a:r>
              <a:rPr lang="en-US" sz="1400" dirty="0" smtClean="0"/>
              <a:t>find </a:t>
            </a:r>
          </a:p>
          <a:p>
            <a:pPr marL="742950" lvl="3" indent="-285750">
              <a:buFont typeface="Wingdings" panose="05000000000000000000" pitchFamily="2" charset="2"/>
              <a:buChar char="Ø"/>
            </a:pPr>
            <a:r>
              <a:rPr lang="en-US" sz="1400" dirty="0" smtClean="0"/>
              <a:t>ADR clauses are usually prepared by transaction attorneys/contract negotiators who have no ADR/litigation experience; they often choose standard corporate boilerplate clauses with little/no forethought about what would result in a specific matter, hence adverse unintended results can occur; attention should be paid to drafting proper clause during contract negotiation</a:t>
            </a:r>
            <a:r>
              <a:rPr lang="en-US" sz="1400" dirty="0"/>
              <a:t/>
            </a:r>
            <a:br>
              <a:rPr lang="en-US" sz="1400" dirty="0"/>
            </a:br>
            <a:endParaRPr lang="en-US" sz="1000" dirty="0"/>
          </a:p>
          <a:p>
            <a:pPr marL="285750" lvl="2" indent="-285750">
              <a:buFont typeface="Wingdings" panose="05000000000000000000" pitchFamily="2" charset="2"/>
              <a:buChar char="v"/>
            </a:pPr>
            <a:r>
              <a:rPr lang="en-US" sz="1400" dirty="0" smtClean="0"/>
              <a:t>If qualifications (expertise</a:t>
            </a:r>
            <a:r>
              <a:rPr lang="en-US" sz="1400" dirty="0"/>
              <a:t>, background) were not stated in ADR </a:t>
            </a:r>
            <a:r>
              <a:rPr lang="en-US" sz="1400" dirty="0" smtClean="0"/>
              <a:t>clause but substantive experience is necessary, then </a:t>
            </a:r>
            <a:r>
              <a:rPr lang="en-US" sz="1400" dirty="0"/>
              <a:t>what qualifications </a:t>
            </a:r>
            <a:r>
              <a:rPr lang="en-US" sz="1400" dirty="0" smtClean="0"/>
              <a:t>do you require</a:t>
            </a:r>
            <a:br>
              <a:rPr lang="en-US" sz="1400" dirty="0" smtClean="0"/>
            </a:br>
            <a:r>
              <a:rPr lang="en-US" sz="1400" dirty="0" smtClean="0"/>
              <a:t> </a:t>
            </a:r>
            <a:endParaRPr lang="en-US" sz="1000" dirty="0" smtClean="0"/>
          </a:p>
          <a:p>
            <a:pPr marL="285750" lvl="2" indent="-285750">
              <a:buFont typeface="Wingdings" panose="05000000000000000000" pitchFamily="2" charset="2"/>
              <a:buChar char="v"/>
            </a:pPr>
            <a:r>
              <a:rPr lang="en-US" sz="1400" dirty="0" smtClean="0"/>
              <a:t>For cases filed with an institution, ask the case manager to screen potential candidate neutrals </a:t>
            </a:r>
            <a:r>
              <a:rPr lang="en-US" sz="1400" dirty="0"/>
              <a:t>(through keyword searches on Institution’s neutral database based on customer needs, sometimes followed with additional screening through specialized queries posed </a:t>
            </a:r>
            <a:r>
              <a:rPr lang="en-US" sz="1400" dirty="0" smtClean="0"/>
              <a:t>directly by the case manager to those neutrals</a:t>
            </a:r>
            <a:r>
              <a:rPr lang="en-US" sz="1400" dirty="0"/>
              <a:t>) </a:t>
            </a:r>
            <a:r>
              <a:rPr lang="en-US" sz="1400" dirty="0" smtClean="0"/>
              <a:t>[</a:t>
            </a:r>
            <a:r>
              <a:rPr lang="en-US" sz="1400" dirty="0"/>
              <a:t>AAA-Enhanced Neutral Selection Process</a:t>
            </a:r>
            <a:r>
              <a:rPr lang="en-US" sz="1400" dirty="0" smtClean="0"/>
              <a:t>] </a:t>
            </a:r>
          </a:p>
          <a:p>
            <a:pPr marL="285750" lvl="2" indent="-285750">
              <a:buFont typeface="Wingdings" panose="05000000000000000000" pitchFamily="2" charset="2"/>
              <a:buChar char="v"/>
            </a:pPr>
            <a:endParaRPr lang="en-US" sz="1000" dirty="0"/>
          </a:p>
          <a:p>
            <a:pPr marL="0" lvl="2"/>
            <a:r>
              <a:rPr lang="en-US" sz="1200" dirty="0" smtClean="0"/>
              <a:t>For a selection process for international commercial arbitration, see [Moore </a:t>
            </a:r>
            <a:r>
              <a:rPr lang="en-US" sz="1200" dirty="0"/>
              <a:t>2013; Seppala 2008]</a:t>
            </a:r>
          </a:p>
          <a:p>
            <a:endParaRPr lang="en-US" sz="1400" dirty="0"/>
          </a:p>
        </p:txBody>
      </p:sp>
      <p:sp>
        <p:nvSpPr>
          <p:cNvPr id="4" name="Rectangle 3"/>
          <p:cNvSpPr>
            <a:spLocks noGrp="1" noChangeArrowheads="1"/>
          </p:cNvSpPr>
          <p:nvPr/>
        </p:nvSpPr>
        <p:spPr bwMode="auto">
          <a:xfrm>
            <a:off x="114300" y="341784"/>
            <a:ext cx="409766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sz="2400" i="1" dirty="0" smtClean="0">
                <a:solidFill>
                  <a:srgbClr val="C00000"/>
                </a:solidFill>
              </a:rPr>
              <a:t>Neutral Qualifications</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8</a:t>
            </a:fld>
            <a:endParaRPr lang="en-US" sz="1000" dirty="0" smtClean="0"/>
          </a:p>
        </p:txBody>
      </p:sp>
    </p:spTree>
    <p:extLst>
      <p:ext uri="{BB962C8B-B14F-4D97-AF65-F5344CB8AC3E}">
        <p14:creationId xmlns:p14="http://schemas.microsoft.com/office/powerpoint/2010/main" val="931351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80728"/>
            <a:ext cx="8856984" cy="5616624"/>
          </a:xfrm>
          <a:prstGeom prst="rect">
            <a:avLst/>
          </a:prstGeom>
        </p:spPr>
        <p:txBody>
          <a:bodyPr wrap="square">
            <a:noAutofit/>
          </a:bodyPr>
          <a:lstStyle/>
          <a:p>
            <a:pPr marL="285750" indent="-285750">
              <a:buFont typeface="Wingdings" panose="05000000000000000000" pitchFamily="2" charset="2"/>
              <a:buChar char="v"/>
            </a:pPr>
            <a:r>
              <a:rPr lang="en-US" sz="1600" dirty="0" smtClean="0"/>
              <a:t>Perform </a:t>
            </a:r>
            <a:r>
              <a:rPr lang="en-US" sz="1600" dirty="0"/>
              <a:t>due diligence on </a:t>
            </a:r>
            <a:r>
              <a:rPr lang="en-US" sz="1600" dirty="0" smtClean="0"/>
              <a:t>candidates </a:t>
            </a:r>
            <a:r>
              <a:rPr lang="en-US" sz="1600" dirty="0"/>
              <a:t>(web searches, caution: some info on web can be false; firm/neutral web sites; directories, e.g., M-H, </a:t>
            </a:r>
            <a:r>
              <a:rPr lang="en-US" sz="1600" dirty="0" smtClean="0"/>
              <a:t>Juris, IMI </a:t>
            </a:r>
            <a:r>
              <a:rPr lang="en-US" sz="1600" dirty="0"/>
              <a:t>(mediators only), </a:t>
            </a:r>
            <a:r>
              <a:rPr lang="en-US" sz="1600" dirty="0" smtClean="0"/>
              <a:t>NADN) </a:t>
            </a:r>
          </a:p>
          <a:p>
            <a:pPr marL="742950" lvl="1" indent="-285750">
              <a:buFont typeface="Wingdings" panose="05000000000000000000" pitchFamily="2" charset="2"/>
              <a:buChar char="Ø"/>
            </a:pPr>
            <a:r>
              <a:rPr lang="en-US" sz="1400" dirty="0"/>
              <a:t>If you don’t have info on whether the neutral has the qualifications, request that info from the referring source, or ask the referring source to contact the neutral to get the info</a:t>
            </a:r>
          </a:p>
          <a:p>
            <a:pPr marL="742950" lvl="1" indent="-285750">
              <a:buFont typeface="Wingdings" panose="05000000000000000000" pitchFamily="2" charset="2"/>
              <a:buChar char="Ø"/>
            </a:pPr>
            <a:r>
              <a:rPr lang="en-US" sz="1400" dirty="0" smtClean="0"/>
              <a:t>No </a:t>
            </a:r>
            <a:r>
              <a:rPr lang="en-US" sz="1400" dirty="0"/>
              <a:t>numeric ratings exist of </a:t>
            </a:r>
            <a:r>
              <a:rPr lang="en-US" sz="1400" dirty="0" smtClean="0"/>
              <a:t>neutrals (lack of reliable ratings and whether/how to provide them are currently the subject of much controversial debate in the ADR field)</a:t>
            </a:r>
          </a:p>
          <a:p>
            <a:pPr marL="1200150" lvl="2" indent="-285750">
              <a:buFont typeface="Courier New" panose="02070309020205020404" pitchFamily="49" charset="0"/>
              <a:buChar char="o"/>
            </a:pPr>
            <a:r>
              <a:rPr lang="en-US" sz="1400" dirty="0" smtClean="0"/>
              <a:t>Directories and the like are often self-serving regarding statements in CVs/Bios</a:t>
            </a:r>
            <a:endParaRPr lang="en-US" sz="1400" dirty="0"/>
          </a:p>
          <a:p>
            <a:pPr marL="742950" lvl="1" indent="-285750">
              <a:buFont typeface="Wingdings" panose="05000000000000000000" pitchFamily="2" charset="2"/>
              <a:buChar char="Ø"/>
            </a:pPr>
            <a:r>
              <a:rPr lang="en-US" sz="1400" dirty="0" smtClean="0"/>
              <a:t>Find </a:t>
            </a:r>
            <a:r>
              <a:rPr lang="en-US" sz="1400" dirty="0"/>
              <a:t>out if neutrals have any prior writings of interest, previously taken any position on issues in </a:t>
            </a:r>
            <a:r>
              <a:rPr lang="en-US" sz="1400" dirty="0" smtClean="0"/>
              <a:t>dispute </a:t>
            </a:r>
          </a:p>
          <a:p>
            <a:pPr marL="742950" lvl="1" indent="-285750">
              <a:buFont typeface="Wingdings" panose="05000000000000000000" pitchFamily="2" charset="2"/>
              <a:buChar char="Ø"/>
            </a:pPr>
            <a:r>
              <a:rPr lang="en-US" sz="1400" dirty="0" smtClean="0"/>
              <a:t>Ask </a:t>
            </a:r>
            <a:r>
              <a:rPr lang="en-US" sz="1400" dirty="0"/>
              <a:t>colleagues at other firms for their thoughts on </a:t>
            </a:r>
            <a:r>
              <a:rPr lang="en-US" sz="1400" dirty="0" smtClean="0"/>
              <a:t>candidates</a:t>
            </a:r>
          </a:p>
          <a:p>
            <a:pPr marL="742950" lvl="1" indent="-285750">
              <a:buFont typeface="Wingdings" panose="05000000000000000000" pitchFamily="2" charset="2"/>
              <a:buChar char="Ø"/>
            </a:pPr>
            <a:r>
              <a:rPr lang="en-US" sz="1400" dirty="0" smtClean="0"/>
              <a:t>Ask </a:t>
            </a:r>
            <a:r>
              <a:rPr lang="en-US" sz="1400" dirty="0"/>
              <a:t>neutrals for conflicts: substantive, relationship, </a:t>
            </a:r>
            <a:r>
              <a:rPr lang="en-US" sz="1400" dirty="0" smtClean="0"/>
              <a:t>time (availability), financial </a:t>
            </a:r>
            <a:r>
              <a:rPr lang="en-US" sz="1400" dirty="0"/>
              <a:t>interests in outcome; </a:t>
            </a:r>
            <a:r>
              <a:rPr lang="en-US" sz="1400" dirty="0" smtClean="0"/>
              <a:t>affinities </a:t>
            </a:r>
            <a:r>
              <a:rPr lang="en-US" sz="1400" dirty="0"/>
              <a:t>with parties, witnesses, counsel or other arbitrators on tribunal or the institution </a:t>
            </a:r>
            <a:r>
              <a:rPr lang="en-US" sz="1400" dirty="0" smtClean="0"/>
              <a:t>itself (I’ll talk about interviewing candidate neutrals very soon.)</a:t>
            </a:r>
            <a:endParaRPr lang="en-US" sz="1400" dirty="0"/>
          </a:p>
          <a:p>
            <a:pPr marL="1200150" lvl="2" indent="-285750">
              <a:buFont typeface="Courier New" panose="02070309020205020404" pitchFamily="49" charset="0"/>
              <a:buChar char="o"/>
            </a:pPr>
            <a:r>
              <a:rPr lang="en-US" sz="1400" dirty="0" smtClean="0"/>
              <a:t>There </a:t>
            </a:r>
            <a:r>
              <a:rPr lang="en-US" sz="1400" dirty="0"/>
              <a:t>is a marked tendency among </a:t>
            </a:r>
            <a:r>
              <a:rPr lang="en-US" sz="1400" dirty="0" smtClean="0"/>
              <a:t>arbitrators, even those who are busy, </a:t>
            </a:r>
            <a:r>
              <a:rPr lang="en-US" sz="1400" dirty="0"/>
              <a:t>to take on too many cases </a:t>
            </a:r>
            <a:r>
              <a:rPr lang="en-US" sz="1400" dirty="0" smtClean="0"/>
              <a:t>causing extended schedule conflicts </a:t>
            </a:r>
            <a:r>
              <a:rPr lang="en-US" sz="1400" dirty="0"/>
              <a:t>when </a:t>
            </a:r>
            <a:r>
              <a:rPr lang="en-US" sz="1400" dirty="0" smtClean="0"/>
              <a:t>arranging lengthy hearings, causing delays</a:t>
            </a:r>
            <a:endParaRPr lang="en-US" sz="1400" dirty="0"/>
          </a:p>
          <a:p>
            <a:pPr marL="1657350" lvl="3" indent="-285750">
              <a:buFont typeface="Arial" panose="020B0604020202020204" pitchFamily="34" charset="0"/>
              <a:buChar char="•"/>
            </a:pPr>
            <a:r>
              <a:rPr lang="en-US" sz="1400" dirty="0" smtClean="0"/>
              <a:t>ICC now asks </a:t>
            </a:r>
            <a:r>
              <a:rPr lang="en-US" sz="1400" dirty="0"/>
              <a:t>for </a:t>
            </a:r>
            <a:r>
              <a:rPr lang="en-US" sz="1400" dirty="0" smtClean="0"/>
              <a:t>an arbitrator’s current </a:t>
            </a:r>
            <a:r>
              <a:rPr lang="en-US" sz="1400" dirty="0"/>
              <a:t>caseload on </a:t>
            </a:r>
            <a:r>
              <a:rPr lang="en-US" sz="1400" dirty="0" smtClean="0"/>
              <a:t>a </a:t>
            </a:r>
            <a:r>
              <a:rPr lang="en-US" sz="1400" dirty="0"/>
              <a:t>Statement of Acceptance form </a:t>
            </a:r>
            <a:r>
              <a:rPr lang="en-US" sz="1400" dirty="0" smtClean="0"/>
              <a:t>to ensure that an arbitrator has adequate time to handle the matter before confirming his/her appointment. Whether this technique really works or not is another question.</a:t>
            </a:r>
          </a:p>
          <a:p>
            <a:pPr marL="285750" indent="-285750">
              <a:buFont typeface="Wingdings" panose="05000000000000000000" pitchFamily="2" charset="2"/>
              <a:buChar char="v"/>
            </a:pPr>
            <a:endParaRPr lang="en-US" sz="1000" dirty="0" smtClean="0"/>
          </a:p>
          <a:p>
            <a:pPr marL="285750" indent="-285750">
              <a:buFont typeface="Wingdings" panose="05000000000000000000" pitchFamily="2" charset="2"/>
              <a:buChar char="v"/>
            </a:pPr>
            <a:r>
              <a:rPr lang="en-US" sz="1600" dirty="0" smtClean="0"/>
              <a:t>If </a:t>
            </a:r>
            <a:r>
              <a:rPr lang="en-US" sz="1600" dirty="0"/>
              <a:t>considering an ADR </a:t>
            </a:r>
            <a:r>
              <a:rPr lang="en-US" sz="1600" dirty="0" smtClean="0"/>
              <a:t>institution </a:t>
            </a:r>
            <a:r>
              <a:rPr lang="en-US" sz="1600" dirty="0"/>
              <a:t>that is not </a:t>
            </a:r>
            <a:r>
              <a:rPr lang="en-US" sz="1600" dirty="0" smtClean="0"/>
              <a:t>well-known or with which you have no experience, </a:t>
            </a:r>
            <a:r>
              <a:rPr lang="en-US" sz="1600" dirty="0"/>
              <a:t>undertake due diligence on the institution as to quality and selection of its neutrals, how neutrals are compensated, any relationships that may cause inherent biases or conflicts of interest with disputants of one side or another, industry reputation, governing ethics rules, </a:t>
            </a:r>
            <a:r>
              <a:rPr lang="en-US" sz="1600" dirty="0" smtClean="0"/>
              <a:t>organizational </a:t>
            </a:r>
            <a:r>
              <a:rPr lang="en-US" sz="1600" dirty="0"/>
              <a:t>longevity, </a:t>
            </a:r>
            <a:r>
              <a:rPr lang="en-US" sz="1600" dirty="0" smtClean="0"/>
              <a:t>members, how organization is supported (filing fees, member contributions, etc), etc</a:t>
            </a:r>
            <a:r>
              <a:rPr lang="en-US" sz="1600" dirty="0"/>
              <a:t>. [Mazadoorian 09-1996]</a:t>
            </a:r>
          </a:p>
          <a:p>
            <a:endParaRPr lang="en-US" sz="1600" dirty="0"/>
          </a:p>
        </p:txBody>
      </p:sp>
      <p:sp>
        <p:nvSpPr>
          <p:cNvPr id="3" name="Rectangle 2"/>
          <p:cNvSpPr>
            <a:spLocks noGrp="1" noChangeArrowheads="1"/>
          </p:cNvSpPr>
          <p:nvPr/>
        </p:nvSpPr>
        <p:spPr bwMode="auto">
          <a:xfrm>
            <a:off x="114300" y="260648"/>
            <a:ext cx="6041876"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rgbClr val="70899B"/>
                </a:solidFill>
                <a:latin typeface="+mj-lt"/>
                <a:ea typeface="+mj-ea"/>
                <a:cs typeface="+mj-cs"/>
              </a:defRPr>
            </a:lvl1pPr>
            <a:lvl2pPr algn="l" rtl="0" eaLnBrk="0" fontAlgn="base" hangingPunct="0">
              <a:spcBef>
                <a:spcPct val="0"/>
              </a:spcBef>
              <a:spcAft>
                <a:spcPct val="0"/>
              </a:spcAft>
              <a:defRPr sz="3600">
                <a:solidFill>
                  <a:srgbClr val="70899B"/>
                </a:solidFill>
                <a:latin typeface="Arial" charset="0"/>
                <a:ea typeface="Arial" charset="0"/>
                <a:cs typeface="Arial" charset="0"/>
              </a:defRPr>
            </a:lvl2pPr>
            <a:lvl3pPr algn="l" rtl="0" eaLnBrk="0" fontAlgn="base" hangingPunct="0">
              <a:spcBef>
                <a:spcPct val="0"/>
              </a:spcBef>
              <a:spcAft>
                <a:spcPct val="0"/>
              </a:spcAft>
              <a:defRPr sz="3600">
                <a:solidFill>
                  <a:srgbClr val="70899B"/>
                </a:solidFill>
                <a:latin typeface="Arial" charset="0"/>
                <a:ea typeface="Arial" charset="0"/>
                <a:cs typeface="Arial" charset="0"/>
              </a:defRPr>
            </a:lvl3pPr>
            <a:lvl4pPr algn="l" rtl="0" eaLnBrk="0" fontAlgn="base" hangingPunct="0">
              <a:spcBef>
                <a:spcPct val="0"/>
              </a:spcBef>
              <a:spcAft>
                <a:spcPct val="0"/>
              </a:spcAft>
              <a:defRPr sz="3600">
                <a:solidFill>
                  <a:srgbClr val="70899B"/>
                </a:solidFill>
                <a:latin typeface="Arial" charset="0"/>
                <a:ea typeface="Arial" charset="0"/>
                <a:cs typeface="Arial" charset="0"/>
              </a:defRPr>
            </a:lvl4pPr>
            <a:lvl5pPr algn="l" rtl="0" eaLnBrk="0" fontAlgn="base" hangingPunct="0">
              <a:spcBef>
                <a:spcPct val="0"/>
              </a:spcBef>
              <a:spcAft>
                <a:spcPct val="0"/>
              </a:spcAft>
              <a:defRPr sz="3600">
                <a:solidFill>
                  <a:srgbClr val="70899B"/>
                </a:solidFill>
                <a:latin typeface="Arial" charset="0"/>
                <a:ea typeface="Arial" charset="0"/>
                <a:cs typeface="Arial" charset="0"/>
              </a:defRPr>
            </a:lvl5pPr>
            <a:lvl6pPr marL="457200" algn="l" rtl="0" fontAlgn="base">
              <a:spcBef>
                <a:spcPct val="0"/>
              </a:spcBef>
              <a:spcAft>
                <a:spcPct val="0"/>
              </a:spcAft>
              <a:defRPr sz="3600">
                <a:solidFill>
                  <a:srgbClr val="70899B"/>
                </a:solidFill>
                <a:latin typeface="Arial" charset="0"/>
                <a:ea typeface="Arial" charset="0"/>
                <a:cs typeface="Arial" charset="0"/>
              </a:defRPr>
            </a:lvl6pPr>
            <a:lvl7pPr marL="914400" algn="l" rtl="0" fontAlgn="base">
              <a:spcBef>
                <a:spcPct val="0"/>
              </a:spcBef>
              <a:spcAft>
                <a:spcPct val="0"/>
              </a:spcAft>
              <a:defRPr sz="3600">
                <a:solidFill>
                  <a:srgbClr val="70899B"/>
                </a:solidFill>
                <a:latin typeface="Arial" charset="0"/>
                <a:ea typeface="Arial" charset="0"/>
                <a:cs typeface="Arial" charset="0"/>
              </a:defRPr>
            </a:lvl7pPr>
            <a:lvl8pPr marL="1371600" algn="l" rtl="0" fontAlgn="base">
              <a:spcBef>
                <a:spcPct val="0"/>
              </a:spcBef>
              <a:spcAft>
                <a:spcPct val="0"/>
              </a:spcAft>
              <a:defRPr sz="3600">
                <a:solidFill>
                  <a:srgbClr val="70899B"/>
                </a:solidFill>
                <a:latin typeface="Arial" charset="0"/>
                <a:ea typeface="Arial" charset="0"/>
                <a:cs typeface="Arial" charset="0"/>
              </a:defRPr>
            </a:lvl8pPr>
            <a:lvl9pPr marL="1828800" algn="l" rtl="0" fontAlgn="base">
              <a:spcBef>
                <a:spcPct val="0"/>
              </a:spcBef>
              <a:spcAft>
                <a:spcPct val="0"/>
              </a:spcAft>
              <a:defRPr sz="3600">
                <a:solidFill>
                  <a:srgbClr val="70899B"/>
                </a:solidFill>
                <a:latin typeface="Arial" charset="0"/>
                <a:ea typeface="Arial" charset="0"/>
                <a:cs typeface="Arial" charset="0"/>
              </a:defRPr>
            </a:lvl9pPr>
          </a:lstStyle>
          <a:p>
            <a:r>
              <a:rPr lang="en-US" sz="2400" i="1" dirty="0" smtClean="0">
                <a:solidFill>
                  <a:srgbClr val="C00000"/>
                </a:solidFill>
              </a:rPr>
              <a:t>Perform Due Diligence, Compare Results</a:t>
            </a:r>
          </a:p>
        </p:txBody>
      </p:sp>
      <p:sp>
        <p:nvSpPr>
          <p:cNvPr id="5" name="TextBox 4"/>
          <p:cNvSpPr txBox="1"/>
          <p:nvPr/>
        </p:nvSpPr>
        <p:spPr>
          <a:xfrm>
            <a:off x="6767736" y="24879"/>
            <a:ext cx="2412776" cy="307777"/>
          </a:xfrm>
          <a:prstGeom prst="rect">
            <a:avLst/>
          </a:prstGeom>
          <a:noFill/>
        </p:spPr>
        <p:txBody>
          <a:bodyPr wrap="square" rtlCol="0">
            <a:spAutoFit/>
          </a:bodyPr>
          <a:lstStyle/>
          <a:p>
            <a:r>
              <a:rPr lang="en-US" sz="1400" i="1" dirty="0" smtClean="0">
                <a:solidFill>
                  <a:schemeClr val="bg1">
                    <a:lumMod val="95000"/>
                  </a:schemeClr>
                </a:solidFill>
              </a:rPr>
              <a:t>Michaelson ADR Chambers</a:t>
            </a:r>
            <a:endParaRPr lang="en-US" sz="1400" i="1" dirty="0">
              <a:solidFill>
                <a:schemeClr val="bg1">
                  <a:lumMod val="95000"/>
                </a:schemeClr>
              </a:solidFill>
            </a:endParaRPr>
          </a:p>
        </p:txBody>
      </p:sp>
      <p:sp>
        <p:nvSpPr>
          <p:cNvPr id="6" name="TextBox 5"/>
          <p:cNvSpPr txBox="1"/>
          <p:nvPr/>
        </p:nvSpPr>
        <p:spPr>
          <a:xfrm>
            <a:off x="8399825" y="6526726"/>
            <a:ext cx="648072" cy="246221"/>
          </a:xfrm>
          <a:prstGeom prst="rect">
            <a:avLst/>
          </a:prstGeom>
          <a:noFill/>
        </p:spPr>
        <p:txBody>
          <a:bodyPr wrap="square" rtlCol="0">
            <a:spAutoFit/>
          </a:bodyPr>
          <a:lstStyle/>
          <a:p>
            <a:r>
              <a:rPr lang="en-US" sz="1000" dirty="0" smtClean="0"/>
              <a:t>Slide </a:t>
            </a:r>
            <a:fld id="{F52D775E-9167-40E6-B7F3-15EBA06E90E2}" type="slidenum">
              <a:rPr lang="en-US" sz="1000" smtClean="0"/>
              <a:t>9</a:t>
            </a:fld>
            <a:endParaRPr lang="en-US" sz="1000" dirty="0" smtClean="0"/>
          </a:p>
        </p:txBody>
      </p:sp>
    </p:spTree>
    <p:extLst>
      <p:ext uri="{BB962C8B-B14F-4D97-AF65-F5344CB8AC3E}">
        <p14:creationId xmlns:p14="http://schemas.microsoft.com/office/powerpoint/2010/main" val="1147137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2154</TotalTime>
  <Words>6389</Words>
  <Application>Microsoft Office PowerPoint</Application>
  <PresentationFormat>On-screen Show (4:3)</PresentationFormat>
  <Paragraphs>786</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L. Michaelson</dc:creator>
  <cp:lastModifiedBy>Peter L. Michaelson</cp:lastModifiedBy>
  <cp:revision>241</cp:revision>
  <cp:lastPrinted>2013-09-29T16:09:07Z</cp:lastPrinted>
  <dcterms:created xsi:type="dcterms:W3CDTF">2013-09-25T17:32:59Z</dcterms:created>
  <dcterms:modified xsi:type="dcterms:W3CDTF">2013-10-16T00:05:21Z</dcterms:modified>
</cp:coreProperties>
</file>